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3" r:id="rId7"/>
    <p:sldId id="270" r:id="rId8"/>
    <p:sldId id="271" r:id="rId9"/>
    <p:sldId id="267" r:id="rId10"/>
    <p:sldId id="280" r:id="rId11"/>
    <p:sldId id="284" r:id="rId12"/>
    <p:sldId id="285" r:id="rId13"/>
    <p:sldId id="286" r:id="rId14"/>
    <p:sldId id="275" r:id="rId15"/>
    <p:sldId id="276" r:id="rId16"/>
    <p:sldId id="278" r:id="rId17"/>
    <p:sldId id="287" r:id="rId18"/>
    <p:sldId id="277" r:id="rId19"/>
    <p:sldId id="279" r:id="rId20"/>
    <p:sldId id="272" r:id="rId21"/>
    <p:sldId id="281" r:id="rId22"/>
    <p:sldId id="282" r:id="rId23"/>
    <p:sldId id="259" r:id="rId24"/>
    <p:sldId id="283" r:id="rId25"/>
    <p:sldId id="261" r:id="rId26"/>
    <p:sldId id="260" r:id="rId27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6BA7"/>
    <a:srgbClr val="CCCCCC"/>
    <a:srgbClr val="EEEEEE"/>
    <a:srgbClr val="00994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08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71472" y="2518172"/>
            <a:ext cx="7772400" cy="1102519"/>
          </a:xfrm>
        </p:spPr>
        <p:txBody>
          <a:bodyPr/>
          <a:lstStyle>
            <a:lvl1pPr algn="l">
              <a:defRPr sz="6000" b="0">
                <a:solidFill>
                  <a:schemeClr val="bg1"/>
                </a:solidFill>
                <a:latin typeface="Segoe Condensed" pitchFamily="34" charset="0"/>
              </a:defRPr>
            </a:lvl1pPr>
          </a:lstStyle>
          <a:p>
            <a:r>
              <a:rPr lang="de-CH" dirty="0" smtClean="0"/>
              <a:t>Session Title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71472" y="3643320"/>
            <a:ext cx="7058052" cy="692937"/>
          </a:xfrm>
        </p:spPr>
        <p:txBody>
          <a:bodyPr>
            <a:noAutofit/>
          </a:bodyPr>
          <a:lstStyle>
            <a:lvl1pPr marL="0" indent="0" algn="l">
              <a:buNone/>
              <a:defRPr sz="2000" b="1" i="0">
                <a:solidFill>
                  <a:srgbClr val="1F6BA7"/>
                </a:solidFill>
                <a:latin typeface="Segoe Condensed"/>
                <a:cs typeface="Segoe Condensed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err="1" smtClean="0"/>
              <a:t>Speaker</a:t>
            </a:r>
            <a:r>
              <a:rPr lang="de-DE" dirty="0" smtClean="0"/>
              <a:t> &amp; Company</a:t>
            </a:r>
            <a:endParaRPr lang="de-CH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571472" y="4661311"/>
            <a:ext cx="5715040" cy="267893"/>
          </a:xfrm>
        </p:spPr>
        <p:txBody>
          <a:bodyPr>
            <a:noAutofit/>
          </a:bodyPr>
          <a:lstStyle>
            <a:lvl1pPr>
              <a:buNone/>
              <a:defRPr sz="1800" baseline="0"/>
            </a:lvl1pPr>
          </a:lstStyle>
          <a:p>
            <a:pPr lvl="0"/>
            <a:r>
              <a:rPr lang="de-CH" sz="1800" dirty="0" smtClean="0"/>
              <a:t>Session </a:t>
            </a:r>
            <a:r>
              <a:rPr lang="de-CH" sz="1800" dirty="0" err="1" smtClean="0"/>
              <a:t>code</a:t>
            </a:r>
            <a:endParaRPr lang="de-CH" dirty="0"/>
          </a:p>
        </p:txBody>
      </p:sp>
      <p:sp>
        <p:nvSpPr>
          <p:cNvPr id="5" name="Rektangel 4"/>
          <p:cNvSpPr/>
          <p:nvPr userDrawn="1"/>
        </p:nvSpPr>
        <p:spPr>
          <a:xfrm>
            <a:off x="0" y="0"/>
            <a:ext cx="9144000" cy="69954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7596337" y="123478"/>
            <a:ext cx="1443132" cy="48104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768871"/>
            <a:ext cx="6829444" cy="598872"/>
          </a:xfrm>
        </p:spPr>
        <p:txBody>
          <a:bodyPr anchor="t" anchorCtr="0"/>
          <a:lstStyle>
            <a:lvl1pPr algn="l">
              <a:defRPr sz="4000" b="0" baseline="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add Title</a:t>
            </a:r>
            <a:endParaRPr lang="de-CH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571500" y="1635646"/>
            <a:ext cx="8001000" cy="3321844"/>
          </a:xfrm>
        </p:spPr>
        <p:txBody>
          <a:bodyPr/>
          <a:lstStyle>
            <a:lvl2pPr>
              <a:defRPr>
                <a:solidFill>
                  <a:srgbClr val="EEEEEE"/>
                </a:solidFill>
              </a:defRPr>
            </a:lvl2pPr>
            <a:lvl3pPr>
              <a:defRPr>
                <a:solidFill>
                  <a:srgbClr val="CCCCCC"/>
                </a:solidFill>
              </a:defRPr>
            </a:lvl3pPr>
            <a:lvl4pPr>
              <a:defRPr>
                <a:solidFill>
                  <a:srgbClr val="CCCCCC"/>
                </a:solidFill>
              </a:defRPr>
            </a:lvl4pPr>
            <a:lvl5pPr>
              <a:defRPr>
                <a:solidFill>
                  <a:srgbClr val="CCCCC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67544" y="771550"/>
            <a:ext cx="6758006" cy="598872"/>
          </a:xfrm>
        </p:spPr>
        <p:txBody>
          <a:bodyPr anchor="t" anchorCtr="0"/>
          <a:lstStyle>
            <a:lvl1pPr algn="l">
              <a:defRPr sz="4000" b="0" baseline="0"/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add Title</a:t>
            </a:r>
            <a:endParaRPr lang="de-CH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581844" y="1638325"/>
            <a:ext cx="8001000" cy="3321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rgbClr val="EEEEEE"/>
                </a:solidFill>
              </a:defRPr>
            </a:lvl2pPr>
            <a:lvl3pPr>
              <a:defRPr>
                <a:solidFill>
                  <a:srgbClr val="CCCCCC"/>
                </a:solidFill>
              </a:defRPr>
            </a:lvl3pPr>
            <a:lvl4pPr>
              <a:defRPr>
                <a:solidFill>
                  <a:srgbClr val="CCCCCC"/>
                </a:solidFill>
              </a:defRPr>
            </a:lvl4pPr>
            <a:lvl5pPr>
              <a:defRPr>
                <a:solidFill>
                  <a:srgbClr val="CCCCC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idx="1" hasCustomPrompt="1"/>
          </p:nvPr>
        </p:nvSpPr>
        <p:spPr>
          <a:xfrm>
            <a:off x="571472" y="1635646"/>
            <a:ext cx="7929618" cy="34563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 smtClean="0"/>
              <a:t>Click to add picture</a:t>
            </a:r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768882"/>
            <a:ext cx="6758006" cy="598872"/>
          </a:xfrm>
        </p:spPr>
        <p:txBody>
          <a:bodyPr anchor="t" anchorCtr="0"/>
          <a:lstStyle>
            <a:lvl1pPr algn="l">
              <a:defRPr sz="4000" b="0" baseline="0"/>
            </a:lvl1pPr>
          </a:lstStyle>
          <a:p>
            <a:r>
              <a:rPr lang="de-DE" dirty="0" smtClean="0"/>
              <a:t>Click to add Title</a:t>
            </a:r>
            <a:endParaRPr lang="de-CH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768882"/>
            <a:ext cx="6758006" cy="598872"/>
          </a:xfrm>
        </p:spPr>
        <p:txBody>
          <a:bodyPr anchor="t" anchorCtr="0"/>
          <a:lstStyle>
            <a:lvl1pPr algn="l">
              <a:defRPr sz="4000" b="0" baseline="0"/>
            </a:lvl1pPr>
          </a:lstStyle>
          <a:p>
            <a:r>
              <a:rPr lang="sv-SE" sz="3600" dirty="0" smtClean="0">
                <a:solidFill>
                  <a:schemeClr val="bg1"/>
                </a:solidFill>
              </a:rPr>
              <a:t>Betygsätt sessionen.</a:t>
            </a:r>
          </a:p>
        </p:txBody>
      </p:sp>
      <p:sp>
        <p:nvSpPr>
          <p:cNvPr id="9" name="TextBox 3"/>
          <p:cNvSpPr txBox="1"/>
          <p:nvPr userDrawn="1"/>
        </p:nvSpPr>
        <p:spPr>
          <a:xfrm>
            <a:off x="467544" y="1491630"/>
            <a:ext cx="48245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 smtClean="0">
                <a:solidFill>
                  <a:schemeClr val="bg1"/>
                </a:solidFill>
              </a:rPr>
              <a:t>Dina </a:t>
            </a:r>
            <a:r>
              <a:rPr lang="sv-SE" sz="1600" dirty="0">
                <a:solidFill>
                  <a:schemeClr val="bg1"/>
                </a:solidFill>
              </a:rPr>
              <a:t>synpunkter är mycket värdefulla för oss. </a:t>
            </a:r>
            <a:endParaRPr lang="sv-SE" sz="1600" dirty="0" smtClean="0">
              <a:solidFill>
                <a:schemeClr val="bg1"/>
              </a:solidFill>
            </a:endParaRPr>
          </a:p>
          <a:p>
            <a:endParaRPr lang="sv-SE" sz="1600" dirty="0">
              <a:solidFill>
                <a:schemeClr val="bg1"/>
              </a:solidFill>
            </a:endParaRPr>
          </a:p>
          <a:p>
            <a:r>
              <a:rPr lang="sv-SE" sz="1600" dirty="0" smtClean="0">
                <a:solidFill>
                  <a:schemeClr val="bg1"/>
                </a:solidFill>
              </a:rPr>
              <a:t>Ge ditt omdöme på den session som du just har deltagit i. Välj sessionen i mobilappen Event Board* eller på webben, techdays.se, och sätt ditt betyg.</a:t>
            </a:r>
          </a:p>
          <a:p>
            <a:endParaRPr lang="sv-SE" sz="1600" dirty="0" smtClean="0">
              <a:solidFill>
                <a:schemeClr val="bg1"/>
              </a:solidFill>
            </a:endParaRPr>
          </a:p>
          <a:p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 smtClean="0">
                <a:solidFill>
                  <a:schemeClr val="bg1"/>
                </a:solidFill>
              </a:rPr>
              <a:t>Your </a:t>
            </a:r>
            <a:r>
              <a:rPr lang="en-US" sz="1600" dirty="0">
                <a:solidFill>
                  <a:schemeClr val="bg1"/>
                </a:solidFill>
              </a:rPr>
              <a:t>feedback is very valuable to us. Therefore, we are very grateful that you take a minute to </a:t>
            </a:r>
            <a:r>
              <a:rPr lang="en-US" sz="1600" dirty="0" smtClean="0">
                <a:solidFill>
                  <a:schemeClr val="bg1"/>
                </a:solidFill>
              </a:rPr>
              <a:t>rate </a:t>
            </a:r>
            <a:r>
              <a:rPr lang="en-US" sz="1600" dirty="0">
                <a:solidFill>
                  <a:schemeClr val="bg1"/>
                </a:solidFill>
              </a:rPr>
              <a:t>the session that you </a:t>
            </a:r>
            <a:r>
              <a:rPr lang="en-US" sz="1600" dirty="0" smtClean="0">
                <a:solidFill>
                  <a:schemeClr val="bg1"/>
                </a:solidFill>
              </a:rPr>
              <a:t>have just attended. </a:t>
            </a:r>
          </a:p>
          <a:p>
            <a:endParaRPr lang="sv-SE" sz="1600" dirty="0">
              <a:solidFill>
                <a:schemeClr val="bg1"/>
              </a:solidFill>
            </a:endParaRPr>
          </a:p>
          <a:p>
            <a:r>
              <a:rPr lang="sv-SE" sz="1600" dirty="0" smtClean="0">
                <a:solidFill>
                  <a:schemeClr val="bg1"/>
                </a:solidFill>
              </a:rPr>
              <a:t>Tack! </a:t>
            </a:r>
            <a:r>
              <a:rPr lang="sv-SE" sz="1600" dirty="0" err="1" smtClean="0">
                <a:solidFill>
                  <a:schemeClr val="bg1"/>
                </a:solidFill>
              </a:rPr>
              <a:t>Thank</a:t>
            </a:r>
            <a:r>
              <a:rPr lang="sv-SE" sz="1600" dirty="0" smtClean="0">
                <a:solidFill>
                  <a:schemeClr val="bg1"/>
                </a:solidFill>
              </a:rPr>
              <a:t> </a:t>
            </a:r>
            <a:r>
              <a:rPr lang="sv-SE" sz="1600" dirty="0" err="1" smtClean="0">
                <a:solidFill>
                  <a:schemeClr val="bg1"/>
                </a:solidFill>
              </a:rPr>
              <a:t>You</a:t>
            </a:r>
            <a:r>
              <a:rPr lang="sv-SE" sz="1600" dirty="0" smtClean="0">
                <a:solidFill>
                  <a:schemeClr val="bg1"/>
                </a:solidFill>
              </a:rPr>
              <a:t>!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0" name="TextBox 5"/>
          <p:cNvSpPr txBox="1"/>
          <p:nvPr userDrawn="1"/>
        </p:nvSpPr>
        <p:spPr>
          <a:xfrm>
            <a:off x="467544" y="4659982"/>
            <a:ext cx="72767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00" dirty="0" smtClean="0">
                <a:solidFill>
                  <a:schemeClr val="bg1"/>
                </a:solidFill>
              </a:rPr>
              <a:t>* Event Board är en </a:t>
            </a:r>
            <a:r>
              <a:rPr lang="sv-SE" sz="1000" dirty="0">
                <a:solidFill>
                  <a:schemeClr val="bg1"/>
                </a:solidFill>
              </a:rPr>
              <a:t>mobil </a:t>
            </a:r>
            <a:r>
              <a:rPr lang="sv-SE" sz="1000" dirty="0" smtClean="0">
                <a:solidFill>
                  <a:schemeClr val="bg1"/>
                </a:solidFill>
              </a:rPr>
              <a:t>applikation </a:t>
            </a:r>
            <a:r>
              <a:rPr lang="sv-SE" sz="1000" dirty="0">
                <a:solidFill>
                  <a:schemeClr val="bg1"/>
                </a:solidFill>
              </a:rPr>
              <a:t>för evenemang och möten </a:t>
            </a:r>
            <a:r>
              <a:rPr lang="sv-SE" sz="1000" dirty="0" smtClean="0">
                <a:solidFill>
                  <a:schemeClr val="bg1"/>
                </a:solidFill>
              </a:rPr>
              <a:t>som bland annat </a:t>
            </a:r>
            <a:r>
              <a:rPr lang="sv-SE" sz="1000" dirty="0">
                <a:solidFill>
                  <a:schemeClr val="bg1"/>
                </a:solidFill>
              </a:rPr>
              <a:t>erbjuder </a:t>
            </a:r>
            <a:r>
              <a:rPr lang="sv-SE" sz="1000" dirty="0" smtClean="0">
                <a:solidFill>
                  <a:schemeClr val="bg1"/>
                </a:solidFill>
              </a:rPr>
              <a:t>dig möjligheten att betygsätta de sessioner du besöker </a:t>
            </a:r>
            <a:r>
              <a:rPr lang="sv-SE" sz="1000" dirty="0">
                <a:solidFill>
                  <a:schemeClr val="bg1"/>
                </a:solidFill>
              </a:rPr>
              <a:t>direkt </a:t>
            </a:r>
            <a:r>
              <a:rPr lang="sv-SE" sz="1000" dirty="0" smtClean="0">
                <a:solidFill>
                  <a:schemeClr val="bg1"/>
                </a:solidFill>
              </a:rPr>
              <a:t>i din mobil. </a:t>
            </a:r>
            <a:endParaRPr lang="en-US" sz="1000" dirty="0">
              <a:solidFill>
                <a:schemeClr val="bg1"/>
              </a:solidFill>
            </a:endParaRPr>
          </a:p>
        </p:txBody>
      </p:sp>
      <p:pic>
        <p:nvPicPr>
          <p:cNvPr id="11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16216" y="843558"/>
            <a:ext cx="2236151" cy="3734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17309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ssion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331640" y="1419622"/>
            <a:ext cx="6542655" cy="2180884"/>
          </a:xfrm>
          <a:prstGeom prst="rect">
            <a:avLst/>
          </a:prstGeom>
          <a:noFill/>
        </p:spPr>
      </p:pic>
      <p:sp>
        <p:nvSpPr>
          <p:cNvPr id="3" name="Rektangel 2"/>
          <p:cNvSpPr/>
          <p:nvPr userDrawn="1"/>
        </p:nvSpPr>
        <p:spPr>
          <a:xfrm>
            <a:off x="0" y="0"/>
            <a:ext cx="9144000" cy="69954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7596337" y="123478"/>
            <a:ext cx="1443132" cy="48104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4686300"/>
            <a:ext cx="19050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19050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7342E-E4E7-4B32-A5BF-E623A57ADC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725246"/>
            <a:ext cx="6758006" cy="6512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add</a:t>
            </a:r>
            <a:r>
              <a:rPr lang="de-DE" dirty="0" smtClean="0"/>
              <a:t> Title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7242"/>
            <a:ext cx="8115328" cy="35766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add</a:t>
            </a:r>
            <a:r>
              <a:rPr lang="de-DE" dirty="0" smtClean="0"/>
              <a:t> Text</a:t>
            </a:r>
          </a:p>
          <a:p>
            <a:pPr lvl="1"/>
            <a:r>
              <a:rPr lang="de-DE" dirty="0" smtClean="0"/>
              <a:t>First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2"/>
            <a:r>
              <a:rPr lang="de-DE" dirty="0" smtClean="0"/>
              <a:t>Second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3"/>
            <a:r>
              <a:rPr lang="de-DE" dirty="0" smtClean="0"/>
              <a:t>Third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4"/>
            <a:r>
              <a:rPr lang="de-DE" dirty="0" err="1" smtClean="0"/>
              <a:t>Fourth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0" r:id="rId4"/>
    <p:sldLayoutId id="2147483654" r:id="rId5"/>
    <p:sldLayoutId id="2147483651" r:id="rId6"/>
    <p:sldLayoutId id="2147483655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baseline="0">
          <a:solidFill>
            <a:schemeClr val="bg1"/>
          </a:solidFill>
          <a:latin typeface="Segoe Condensed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1F6BA7"/>
        </a:buClr>
        <a:buFont typeface="Arial"/>
        <a:buChar char="•"/>
        <a:defRPr sz="3200" kern="1200" baseline="0">
          <a:solidFill>
            <a:schemeClr val="bg1"/>
          </a:solidFill>
          <a:latin typeface="Segoe Condensed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1F6BA7"/>
        </a:buClr>
        <a:buFont typeface="Arial"/>
        <a:buChar char="•"/>
        <a:defRPr sz="2800" kern="1200">
          <a:solidFill>
            <a:srgbClr val="CCCCCC"/>
          </a:solidFill>
          <a:latin typeface="Segoe Condensed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1F6BA7"/>
        </a:buClr>
        <a:buFont typeface="Arial"/>
        <a:buChar char="•"/>
        <a:defRPr sz="2400" kern="1200">
          <a:solidFill>
            <a:srgbClr val="EEEEEE"/>
          </a:solidFill>
          <a:latin typeface="Segoe Condensed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1F6BA7"/>
        </a:buClr>
        <a:buFont typeface="Arial"/>
        <a:buChar char="•"/>
        <a:defRPr sz="2000" kern="1200" baseline="0">
          <a:solidFill>
            <a:srgbClr val="EEEEEE"/>
          </a:solidFill>
          <a:latin typeface="Segoe Condensed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1F6BA7"/>
        </a:buClr>
        <a:buFont typeface="Arial"/>
        <a:buChar char="•"/>
        <a:defRPr sz="2000" kern="1200" baseline="0">
          <a:solidFill>
            <a:srgbClr val="EEEEEE"/>
          </a:solidFill>
          <a:latin typeface="Segoe Condensed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2211710"/>
            <a:ext cx="7772400" cy="1102519"/>
          </a:xfrm>
        </p:spPr>
        <p:txBody>
          <a:bodyPr/>
          <a:lstStyle/>
          <a:p>
            <a:r>
              <a:rPr lang="sv-SE" sz="4000" dirty="0" smtClean="0"/>
              <a:t>Praktik-case för interoperabilitet .NET, Java, C/C++, Lotus Notes och mer...</a:t>
            </a:r>
            <a:br>
              <a:rPr lang="sv-SE" sz="4000" dirty="0" smtClean="0"/>
            </a:br>
            <a:endParaRPr lang="sv-SE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72" y="3823029"/>
            <a:ext cx="7058052" cy="692937"/>
          </a:xfrm>
        </p:spPr>
        <p:txBody>
          <a:bodyPr/>
          <a:lstStyle/>
          <a:p>
            <a:r>
              <a:rPr lang="sv-SE" sz="2400" b="0" dirty="0" smtClean="0"/>
              <a:t>Sven-Håkan Olsson, Definitivus AB</a:t>
            </a:r>
            <a:endParaRPr lang="sv-SE" sz="24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195486"/>
            <a:ext cx="8712968" cy="48245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8496944" cy="598872"/>
          </a:xfrm>
        </p:spPr>
        <p:txBody>
          <a:bodyPr/>
          <a:lstStyle/>
          <a:p>
            <a:r>
              <a:rPr lang="sv-SE" dirty="0" smtClean="0"/>
              <a:t>Sambruks Nyttomeddelanden   3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71500" y="1131590"/>
            <a:ext cx="8248972" cy="3816424"/>
          </a:xfrm>
        </p:spPr>
        <p:txBody>
          <a:bodyPr>
            <a:normAutofit/>
          </a:bodyPr>
          <a:lstStyle/>
          <a:p>
            <a:r>
              <a:rPr lang="sv-SE" dirty="0" smtClean="0"/>
              <a:t>Innebär att wsdl egentligen är reducerat till ”transport” och nytto-xml:en kan i WS  skickas som exempelvis: </a:t>
            </a:r>
          </a:p>
          <a:p>
            <a:pPr lvl="1"/>
            <a:r>
              <a:rPr lang="sv-SE" dirty="0" smtClean="0"/>
              <a:t>Base64-del</a:t>
            </a:r>
          </a:p>
          <a:p>
            <a:pPr lvl="1"/>
            <a:r>
              <a:rPr lang="sv-SE" dirty="0" smtClean="0"/>
              <a:t>Mime-del</a:t>
            </a:r>
          </a:p>
          <a:p>
            <a:pPr lvl="1"/>
            <a:r>
              <a:rPr lang="sv-SE" dirty="0" smtClean="0"/>
              <a:t>Inkopierad xml-def i </a:t>
            </a:r>
            <a:r>
              <a:rPr lang="sv-SE" dirty="0" smtClean="0"/>
              <a:t>wsdl (”</a:t>
            </a:r>
            <a:r>
              <a:rPr lang="sv-SE" dirty="0" smtClean="0"/>
              <a:t>i</a:t>
            </a:r>
            <a:r>
              <a:rPr lang="sv-SE" dirty="0" smtClean="0"/>
              <a:t>nclude</a:t>
            </a:r>
            <a:r>
              <a:rPr lang="sv-SE" dirty="0" smtClean="0"/>
              <a:t>” funkar dåligt i vissa miljöer</a:t>
            </a:r>
            <a:r>
              <a:rPr lang="sv-SE" dirty="0" smtClean="0"/>
              <a:t>!)</a:t>
            </a:r>
            <a:endParaRPr lang="sv-SE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251520" y="195486"/>
            <a:ext cx="8712968" cy="48245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914" name="Line 25"/>
          <p:cNvSpPr>
            <a:spLocks noChangeShapeType="1"/>
          </p:cNvSpPr>
          <p:nvPr/>
        </p:nvSpPr>
        <p:spPr bwMode="auto">
          <a:xfrm>
            <a:off x="5868988" y="579934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15" name="Line 26"/>
          <p:cNvSpPr>
            <a:spLocks noChangeShapeType="1"/>
          </p:cNvSpPr>
          <p:nvPr/>
        </p:nvSpPr>
        <p:spPr bwMode="auto">
          <a:xfrm>
            <a:off x="6515100" y="471587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16" name="Line 27"/>
          <p:cNvSpPr>
            <a:spLocks noChangeShapeType="1"/>
          </p:cNvSpPr>
          <p:nvPr/>
        </p:nvSpPr>
        <p:spPr bwMode="auto">
          <a:xfrm flipH="1" flipV="1">
            <a:off x="6515100" y="471587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17" name="Rectangle 28"/>
          <p:cNvSpPr>
            <a:spLocks noChangeArrowheads="1"/>
          </p:cNvSpPr>
          <p:nvPr/>
        </p:nvSpPr>
        <p:spPr bwMode="auto">
          <a:xfrm>
            <a:off x="7307264" y="202506"/>
            <a:ext cx="1296987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CSN</a:t>
            </a:r>
            <a:endParaRPr lang="en-US" b="1"/>
          </a:p>
        </p:txBody>
      </p:sp>
      <p:sp>
        <p:nvSpPr>
          <p:cNvPr id="38918" name="Oval 54"/>
          <p:cNvSpPr>
            <a:spLocks noChangeArrowheads="1"/>
          </p:cNvSpPr>
          <p:nvPr/>
        </p:nvSpPr>
        <p:spPr bwMode="auto">
          <a:xfrm>
            <a:off x="466204" y="3003798"/>
            <a:ext cx="433388" cy="1619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sv-SE"/>
          </a:p>
        </p:txBody>
      </p:sp>
      <p:sp>
        <p:nvSpPr>
          <p:cNvPr id="38919" name="Line 56"/>
          <p:cNvSpPr>
            <a:spLocks noChangeShapeType="1"/>
          </p:cNvSpPr>
          <p:nvPr/>
        </p:nvSpPr>
        <p:spPr bwMode="auto">
          <a:xfrm>
            <a:off x="682104" y="3166913"/>
            <a:ext cx="0" cy="2155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0" name="Line 57"/>
          <p:cNvSpPr>
            <a:spLocks noChangeShapeType="1"/>
          </p:cNvSpPr>
          <p:nvPr/>
        </p:nvSpPr>
        <p:spPr bwMode="auto">
          <a:xfrm flipH="1">
            <a:off x="537642" y="3382416"/>
            <a:ext cx="144462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1" name="Line 58"/>
          <p:cNvSpPr>
            <a:spLocks noChangeShapeType="1"/>
          </p:cNvSpPr>
          <p:nvPr/>
        </p:nvSpPr>
        <p:spPr bwMode="auto">
          <a:xfrm flipH="1" flipV="1">
            <a:off x="682105" y="3382416"/>
            <a:ext cx="144463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2" name="Line 59"/>
          <p:cNvSpPr>
            <a:spLocks noChangeShapeType="1"/>
          </p:cNvSpPr>
          <p:nvPr/>
        </p:nvSpPr>
        <p:spPr bwMode="auto">
          <a:xfrm>
            <a:off x="537643" y="3274069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3" name="Text Box 60"/>
          <p:cNvSpPr txBox="1">
            <a:spLocks noChangeArrowheads="1"/>
          </p:cNvSpPr>
          <p:nvPr/>
        </p:nvSpPr>
        <p:spPr bwMode="auto">
          <a:xfrm>
            <a:off x="2190750" y="144964"/>
            <a:ext cx="12089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600" b="1" dirty="0"/>
              <a:t>Multifråga</a:t>
            </a:r>
            <a:endParaRPr lang="en-US" sz="1600" b="1" dirty="0"/>
          </a:p>
        </p:txBody>
      </p:sp>
      <p:sp>
        <p:nvSpPr>
          <p:cNvPr id="38924" name="Rectangle 61"/>
          <p:cNvSpPr>
            <a:spLocks noChangeArrowheads="1"/>
          </p:cNvSpPr>
          <p:nvPr/>
        </p:nvSpPr>
        <p:spPr bwMode="auto">
          <a:xfrm>
            <a:off x="684213" y="472778"/>
            <a:ext cx="4464050" cy="2351484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25" name="Line 62"/>
          <p:cNvSpPr>
            <a:spLocks noChangeShapeType="1"/>
          </p:cNvSpPr>
          <p:nvPr/>
        </p:nvSpPr>
        <p:spPr bwMode="auto">
          <a:xfrm>
            <a:off x="5867400" y="1335981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6" name="Line 63"/>
          <p:cNvSpPr>
            <a:spLocks noChangeShapeType="1"/>
          </p:cNvSpPr>
          <p:nvPr/>
        </p:nvSpPr>
        <p:spPr bwMode="auto">
          <a:xfrm>
            <a:off x="6513513" y="1227634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27" name="Line 64"/>
          <p:cNvSpPr>
            <a:spLocks noChangeShapeType="1"/>
          </p:cNvSpPr>
          <p:nvPr/>
        </p:nvSpPr>
        <p:spPr bwMode="auto">
          <a:xfrm flipH="1" flipV="1">
            <a:off x="6513513" y="1227634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8" name="Rectangle 65"/>
          <p:cNvSpPr>
            <a:spLocks noChangeArrowheads="1"/>
          </p:cNvSpPr>
          <p:nvPr/>
        </p:nvSpPr>
        <p:spPr bwMode="auto">
          <a:xfrm>
            <a:off x="7305675" y="958553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FK</a:t>
            </a:r>
            <a:endParaRPr lang="en-US" b="1"/>
          </a:p>
        </p:txBody>
      </p:sp>
      <p:sp>
        <p:nvSpPr>
          <p:cNvPr id="38929" name="Line 67"/>
          <p:cNvSpPr>
            <a:spLocks noChangeShapeType="1"/>
          </p:cNvSpPr>
          <p:nvPr/>
        </p:nvSpPr>
        <p:spPr bwMode="auto">
          <a:xfrm>
            <a:off x="5867400" y="2092028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0" name="Line 68"/>
          <p:cNvSpPr>
            <a:spLocks noChangeShapeType="1"/>
          </p:cNvSpPr>
          <p:nvPr/>
        </p:nvSpPr>
        <p:spPr bwMode="auto">
          <a:xfrm>
            <a:off x="6513513" y="1983681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31" name="Line 69"/>
          <p:cNvSpPr>
            <a:spLocks noChangeShapeType="1"/>
          </p:cNvSpPr>
          <p:nvPr/>
        </p:nvSpPr>
        <p:spPr bwMode="auto">
          <a:xfrm flipH="1" flipV="1">
            <a:off x="6513513" y="1983681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2" name="Rectangle 70"/>
          <p:cNvSpPr>
            <a:spLocks noChangeArrowheads="1"/>
          </p:cNvSpPr>
          <p:nvPr/>
        </p:nvSpPr>
        <p:spPr bwMode="auto">
          <a:xfrm>
            <a:off x="7305675" y="1714599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AK</a:t>
            </a:r>
            <a:endParaRPr lang="en-US" b="1"/>
          </a:p>
        </p:txBody>
      </p:sp>
      <p:sp>
        <p:nvSpPr>
          <p:cNvPr id="38933" name="Line 72"/>
          <p:cNvSpPr>
            <a:spLocks noChangeShapeType="1"/>
          </p:cNvSpPr>
          <p:nvPr/>
        </p:nvSpPr>
        <p:spPr bwMode="auto">
          <a:xfrm>
            <a:off x="5867400" y="2848074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4" name="Line 73"/>
          <p:cNvSpPr>
            <a:spLocks noChangeShapeType="1"/>
          </p:cNvSpPr>
          <p:nvPr/>
        </p:nvSpPr>
        <p:spPr bwMode="auto">
          <a:xfrm>
            <a:off x="6513513" y="2739728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35" name="Line 74"/>
          <p:cNvSpPr>
            <a:spLocks noChangeShapeType="1"/>
          </p:cNvSpPr>
          <p:nvPr/>
        </p:nvSpPr>
        <p:spPr bwMode="auto">
          <a:xfrm flipH="1" flipV="1">
            <a:off x="6513513" y="2739728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6" name="Rectangle 75"/>
          <p:cNvSpPr>
            <a:spLocks noChangeArrowheads="1"/>
          </p:cNvSpPr>
          <p:nvPr/>
        </p:nvSpPr>
        <p:spPr bwMode="auto">
          <a:xfrm>
            <a:off x="7305675" y="2470647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AF</a:t>
            </a:r>
            <a:endParaRPr lang="en-US" b="1"/>
          </a:p>
        </p:txBody>
      </p:sp>
      <p:sp>
        <p:nvSpPr>
          <p:cNvPr id="38937" name="Line 77"/>
          <p:cNvSpPr>
            <a:spLocks noChangeShapeType="1"/>
          </p:cNvSpPr>
          <p:nvPr/>
        </p:nvSpPr>
        <p:spPr bwMode="auto">
          <a:xfrm>
            <a:off x="5867400" y="3604122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8" name="Line 78"/>
          <p:cNvSpPr>
            <a:spLocks noChangeShapeType="1"/>
          </p:cNvSpPr>
          <p:nvPr/>
        </p:nvSpPr>
        <p:spPr bwMode="auto">
          <a:xfrm>
            <a:off x="6513513" y="3495774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39" name="Line 79"/>
          <p:cNvSpPr>
            <a:spLocks noChangeShapeType="1"/>
          </p:cNvSpPr>
          <p:nvPr/>
        </p:nvSpPr>
        <p:spPr bwMode="auto">
          <a:xfrm flipH="1" flipV="1">
            <a:off x="6513513" y="3495775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40" name="Rectangle 80"/>
          <p:cNvSpPr>
            <a:spLocks noChangeArrowheads="1"/>
          </p:cNvSpPr>
          <p:nvPr/>
        </p:nvSpPr>
        <p:spPr bwMode="auto">
          <a:xfrm>
            <a:off x="7305675" y="3226693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SV</a:t>
            </a:r>
            <a:endParaRPr lang="en-US" b="1"/>
          </a:p>
        </p:txBody>
      </p:sp>
      <p:sp>
        <p:nvSpPr>
          <p:cNvPr id="38941" name="Line 82"/>
          <p:cNvSpPr>
            <a:spLocks noChangeShapeType="1"/>
          </p:cNvSpPr>
          <p:nvPr/>
        </p:nvSpPr>
        <p:spPr bwMode="auto">
          <a:xfrm flipH="1">
            <a:off x="4067176" y="579934"/>
            <a:ext cx="1800225" cy="8643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2" name="Line 83"/>
          <p:cNvSpPr>
            <a:spLocks noChangeShapeType="1"/>
          </p:cNvSpPr>
          <p:nvPr/>
        </p:nvSpPr>
        <p:spPr bwMode="auto">
          <a:xfrm flipH="1">
            <a:off x="4067176" y="1335981"/>
            <a:ext cx="1800225" cy="2166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3" name="Line 84"/>
          <p:cNvSpPr>
            <a:spLocks noChangeShapeType="1"/>
          </p:cNvSpPr>
          <p:nvPr/>
        </p:nvSpPr>
        <p:spPr bwMode="auto">
          <a:xfrm flipH="1" flipV="1">
            <a:off x="4067176" y="1659831"/>
            <a:ext cx="1800225" cy="4321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4" name="Line 85"/>
          <p:cNvSpPr>
            <a:spLocks noChangeShapeType="1"/>
          </p:cNvSpPr>
          <p:nvPr/>
        </p:nvSpPr>
        <p:spPr bwMode="auto">
          <a:xfrm flipH="1" flipV="1">
            <a:off x="4067176" y="1768178"/>
            <a:ext cx="1800225" cy="10798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5" name="Line 86"/>
          <p:cNvSpPr>
            <a:spLocks noChangeShapeType="1"/>
          </p:cNvSpPr>
          <p:nvPr/>
        </p:nvSpPr>
        <p:spPr bwMode="auto">
          <a:xfrm flipH="1" flipV="1">
            <a:off x="4067176" y="1876525"/>
            <a:ext cx="1800225" cy="17275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6" name="Line 88"/>
          <p:cNvSpPr>
            <a:spLocks noChangeShapeType="1"/>
          </p:cNvSpPr>
          <p:nvPr/>
        </p:nvSpPr>
        <p:spPr bwMode="auto">
          <a:xfrm flipV="1">
            <a:off x="827584" y="1852712"/>
            <a:ext cx="359866" cy="107907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51" name="Rectangle 96"/>
          <p:cNvSpPr>
            <a:spLocks noChangeArrowheads="1"/>
          </p:cNvSpPr>
          <p:nvPr/>
        </p:nvSpPr>
        <p:spPr bwMode="auto">
          <a:xfrm>
            <a:off x="2555875" y="1041897"/>
            <a:ext cx="1511300" cy="113466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2" name="Text Box 97"/>
          <p:cNvSpPr txBox="1">
            <a:spLocks noChangeArrowheads="1"/>
          </p:cNvSpPr>
          <p:nvPr/>
        </p:nvSpPr>
        <p:spPr bwMode="auto">
          <a:xfrm>
            <a:off x="889000" y="721028"/>
            <a:ext cx="288816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600" dirty="0"/>
              <a:t>Webbläsare        </a:t>
            </a:r>
            <a:r>
              <a:rPr lang="sv-SE" sz="1600" dirty="0" smtClean="0"/>
              <a:t>  Webbserver</a:t>
            </a:r>
            <a:endParaRPr lang="en-US" sz="1600" dirty="0"/>
          </a:p>
        </p:txBody>
      </p:sp>
      <p:sp>
        <p:nvSpPr>
          <p:cNvPr id="38953" name="Rectangle 98"/>
          <p:cNvSpPr>
            <a:spLocks noChangeArrowheads="1"/>
          </p:cNvSpPr>
          <p:nvPr/>
        </p:nvSpPr>
        <p:spPr bwMode="auto">
          <a:xfrm>
            <a:off x="971550" y="1041897"/>
            <a:ext cx="1079500" cy="7024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4" name="Line 99"/>
          <p:cNvSpPr>
            <a:spLocks noChangeShapeType="1"/>
          </p:cNvSpPr>
          <p:nvPr/>
        </p:nvSpPr>
        <p:spPr bwMode="auto">
          <a:xfrm>
            <a:off x="2051051" y="1366937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57" name="Rectangle 103" descr="25%"/>
          <p:cNvSpPr>
            <a:spLocks noChangeArrowheads="1"/>
          </p:cNvSpPr>
          <p:nvPr/>
        </p:nvSpPr>
        <p:spPr bwMode="auto">
          <a:xfrm>
            <a:off x="4500563" y="1095474"/>
            <a:ext cx="215453" cy="1332260"/>
          </a:xfrm>
          <a:prstGeom prst="rect">
            <a:avLst/>
          </a:prstGeom>
          <a:pattFill prst="pct25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8" name="Rectangle 104"/>
          <p:cNvSpPr>
            <a:spLocks noChangeArrowheads="1"/>
          </p:cNvSpPr>
          <p:nvPr/>
        </p:nvSpPr>
        <p:spPr bwMode="auto">
          <a:xfrm>
            <a:off x="4860925" y="771625"/>
            <a:ext cx="71438" cy="19978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9" name="Text Box 106"/>
          <p:cNvSpPr txBox="1">
            <a:spLocks noChangeArrowheads="1"/>
          </p:cNvSpPr>
          <p:nvPr/>
        </p:nvSpPr>
        <p:spPr bwMode="auto">
          <a:xfrm>
            <a:off x="4346575" y="483518"/>
            <a:ext cx="53893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/>
              <a:t>Lokal</a:t>
            </a:r>
            <a:br>
              <a:rPr lang="sv-SE" sz="1200" dirty="0"/>
            </a:br>
            <a:r>
              <a:rPr lang="sv-SE" sz="1200" dirty="0"/>
              <a:t>SHS-</a:t>
            </a:r>
          </a:p>
          <a:p>
            <a:r>
              <a:rPr lang="sv-SE" sz="1200" dirty="0"/>
              <a:t>nod</a:t>
            </a:r>
            <a:endParaRPr lang="en-US" sz="1200" dirty="0"/>
          </a:p>
        </p:txBody>
      </p:sp>
      <p:sp>
        <p:nvSpPr>
          <p:cNvPr id="38961" name="Rectangle 108"/>
          <p:cNvSpPr>
            <a:spLocks noChangeArrowheads="1"/>
          </p:cNvSpPr>
          <p:nvPr/>
        </p:nvSpPr>
        <p:spPr bwMode="auto">
          <a:xfrm>
            <a:off x="4284664" y="879972"/>
            <a:ext cx="71437" cy="162044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64" name="AutoShape 113"/>
          <p:cNvSpPr>
            <a:spLocks noChangeArrowheads="1"/>
          </p:cNvSpPr>
          <p:nvPr/>
        </p:nvSpPr>
        <p:spPr bwMode="auto">
          <a:xfrm>
            <a:off x="3635896" y="3363838"/>
            <a:ext cx="3384376" cy="1224136"/>
          </a:xfrm>
          <a:prstGeom prst="wedgeRoundRectCallout">
            <a:avLst>
              <a:gd name="adj1" fmla="val 30967"/>
              <a:gd name="adj2" fmla="val -136292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r>
              <a:rPr lang="sv-SE" sz="2400" dirty="0" smtClean="0"/>
              <a:t>Interoperabilitet ?</a:t>
            </a:r>
          </a:p>
          <a:p>
            <a:r>
              <a:rPr lang="sv-SE" sz="2400" dirty="0" smtClean="0"/>
              <a:t>- Transport: Ja (SHS) </a:t>
            </a:r>
            <a:br>
              <a:rPr lang="sv-SE" sz="2400" dirty="0" smtClean="0"/>
            </a:br>
            <a:r>
              <a:rPr lang="sv-SE" sz="2400" dirty="0" smtClean="0"/>
              <a:t>- Meddelande: Nej/nja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251520" y="195486"/>
            <a:ext cx="8712968" cy="48245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914" name="Line 25"/>
          <p:cNvSpPr>
            <a:spLocks noChangeShapeType="1"/>
          </p:cNvSpPr>
          <p:nvPr/>
        </p:nvSpPr>
        <p:spPr bwMode="auto">
          <a:xfrm>
            <a:off x="5868988" y="579934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15" name="Line 26"/>
          <p:cNvSpPr>
            <a:spLocks noChangeShapeType="1"/>
          </p:cNvSpPr>
          <p:nvPr/>
        </p:nvSpPr>
        <p:spPr bwMode="auto">
          <a:xfrm>
            <a:off x="6515100" y="471587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16" name="Line 27"/>
          <p:cNvSpPr>
            <a:spLocks noChangeShapeType="1"/>
          </p:cNvSpPr>
          <p:nvPr/>
        </p:nvSpPr>
        <p:spPr bwMode="auto">
          <a:xfrm flipH="1" flipV="1">
            <a:off x="6515100" y="471587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17" name="Rectangle 28"/>
          <p:cNvSpPr>
            <a:spLocks noChangeArrowheads="1"/>
          </p:cNvSpPr>
          <p:nvPr/>
        </p:nvSpPr>
        <p:spPr bwMode="auto">
          <a:xfrm>
            <a:off x="7307264" y="202506"/>
            <a:ext cx="1296987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CSN</a:t>
            </a:r>
            <a:endParaRPr lang="en-US" b="1"/>
          </a:p>
        </p:txBody>
      </p:sp>
      <p:sp>
        <p:nvSpPr>
          <p:cNvPr id="38918" name="Oval 54"/>
          <p:cNvSpPr>
            <a:spLocks noChangeArrowheads="1"/>
          </p:cNvSpPr>
          <p:nvPr/>
        </p:nvSpPr>
        <p:spPr bwMode="auto">
          <a:xfrm>
            <a:off x="466204" y="3003798"/>
            <a:ext cx="433388" cy="1619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sv-SE"/>
          </a:p>
        </p:txBody>
      </p:sp>
      <p:sp>
        <p:nvSpPr>
          <p:cNvPr id="38919" name="Line 56"/>
          <p:cNvSpPr>
            <a:spLocks noChangeShapeType="1"/>
          </p:cNvSpPr>
          <p:nvPr/>
        </p:nvSpPr>
        <p:spPr bwMode="auto">
          <a:xfrm>
            <a:off x="682104" y="3166913"/>
            <a:ext cx="0" cy="2155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0" name="Line 57"/>
          <p:cNvSpPr>
            <a:spLocks noChangeShapeType="1"/>
          </p:cNvSpPr>
          <p:nvPr/>
        </p:nvSpPr>
        <p:spPr bwMode="auto">
          <a:xfrm flipH="1">
            <a:off x="537642" y="3382416"/>
            <a:ext cx="144462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1" name="Line 58"/>
          <p:cNvSpPr>
            <a:spLocks noChangeShapeType="1"/>
          </p:cNvSpPr>
          <p:nvPr/>
        </p:nvSpPr>
        <p:spPr bwMode="auto">
          <a:xfrm flipH="1" flipV="1">
            <a:off x="682105" y="3382416"/>
            <a:ext cx="144463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2" name="Line 59"/>
          <p:cNvSpPr>
            <a:spLocks noChangeShapeType="1"/>
          </p:cNvSpPr>
          <p:nvPr/>
        </p:nvSpPr>
        <p:spPr bwMode="auto">
          <a:xfrm>
            <a:off x="537643" y="3274069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3" name="Text Box 60"/>
          <p:cNvSpPr txBox="1">
            <a:spLocks noChangeArrowheads="1"/>
          </p:cNvSpPr>
          <p:nvPr/>
        </p:nvSpPr>
        <p:spPr bwMode="auto">
          <a:xfrm>
            <a:off x="2190750" y="144964"/>
            <a:ext cx="12089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600" b="1" dirty="0"/>
              <a:t>Multifråga</a:t>
            </a:r>
            <a:endParaRPr lang="en-US" sz="1600" b="1" dirty="0"/>
          </a:p>
        </p:txBody>
      </p:sp>
      <p:sp>
        <p:nvSpPr>
          <p:cNvPr id="38924" name="Rectangle 61"/>
          <p:cNvSpPr>
            <a:spLocks noChangeArrowheads="1"/>
          </p:cNvSpPr>
          <p:nvPr/>
        </p:nvSpPr>
        <p:spPr bwMode="auto">
          <a:xfrm>
            <a:off x="684213" y="472778"/>
            <a:ext cx="4464050" cy="2351484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25" name="Line 62"/>
          <p:cNvSpPr>
            <a:spLocks noChangeShapeType="1"/>
          </p:cNvSpPr>
          <p:nvPr/>
        </p:nvSpPr>
        <p:spPr bwMode="auto">
          <a:xfrm>
            <a:off x="5867400" y="1335981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6" name="Line 63"/>
          <p:cNvSpPr>
            <a:spLocks noChangeShapeType="1"/>
          </p:cNvSpPr>
          <p:nvPr/>
        </p:nvSpPr>
        <p:spPr bwMode="auto">
          <a:xfrm>
            <a:off x="6513513" y="1227634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27" name="Line 64"/>
          <p:cNvSpPr>
            <a:spLocks noChangeShapeType="1"/>
          </p:cNvSpPr>
          <p:nvPr/>
        </p:nvSpPr>
        <p:spPr bwMode="auto">
          <a:xfrm flipH="1" flipV="1">
            <a:off x="6513513" y="1227634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8" name="Rectangle 65"/>
          <p:cNvSpPr>
            <a:spLocks noChangeArrowheads="1"/>
          </p:cNvSpPr>
          <p:nvPr/>
        </p:nvSpPr>
        <p:spPr bwMode="auto">
          <a:xfrm>
            <a:off x="7305675" y="958553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FK</a:t>
            </a:r>
            <a:endParaRPr lang="en-US" b="1"/>
          </a:p>
        </p:txBody>
      </p:sp>
      <p:sp>
        <p:nvSpPr>
          <p:cNvPr id="38929" name="Line 67"/>
          <p:cNvSpPr>
            <a:spLocks noChangeShapeType="1"/>
          </p:cNvSpPr>
          <p:nvPr/>
        </p:nvSpPr>
        <p:spPr bwMode="auto">
          <a:xfrm>
            <a:off x="5867400" y="2092028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0" name="Line 68"/>
          <p:cNvSpPr>
            <a:spLocks noChangeShapeType="1"/>
          </p:cNvSpPr>
          <p:nvPr/>
        </p:nvSpPr>
        <p:spPr bwMode="auto">
          <a:xfrm>
            <a:off x="6513513" y="1983681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31" name="Line 69"/>
          <p:cNvSpPr>
            <a:spLocks noChangeShapeType="1"/>
          </p:cNvSpPr>
          <p:nvPr/>
        </p:nvSpPr>
        <p:spPr bwMode="auto">
          <a:xfrm flipH="1" flipV="1">
            <a:off x="6513513" y="1983681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2" name="Rectangle 70"/>
          <p:cNvSpPr>
            <a:spLocks noChangeArrowheads="1"/>
          </p:cNvSpPr>
          <p:nvPr/>
        </p:nvSpPr>
        <p:spPr bwMode="auto">
          <a:xfrm>
            <a:off x="7305675" y="1714599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AK</a:t>
            </a:r>
            <a:endParaRPr lang="en-US" b="1"/>
          </a:p>
        </p:txBody>
      </p:sp>
      <p:sp>
        <p:nvSpPr>
          <p:cNvPr id="38933" name="Line 72"/>
          <p:cNvSpPr>
            <a:spLocks noChangeShapeType="1"/>
          </p:cNvSpPr>
          <p:nvPr/>
        </p:nvSpPr>
        <p:spPr bwMode="auto">
          <a:xfrm>
            <a:off x="5867400" y="2848074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4" name="Line 73"/>
          <p:cNvSpPr>
            <a:spLocks noChangeShapeType="1"/>
          </p:cNvSpPr>
          <p:nvPr/>
        </p:nvSpPr>
        <p:spPr bwMode="auto">
          <a:xfrm>
            <a:off x="6513513" y="2739728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35" name="Line 74"/>
          <p:cNvSpPr>
            <a:spLocks noChangeShapeType="1"/>
          </p:cNvSpPr>
          <p:nvPr/>
        </p:nvSpPr>
        <p:spPr bwMode="auto">
          <a:xfrm flipH="1" flipV="1">
            <a:off x="6513513" y="2739728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6" name="Rectangle 75"/>
          <p:cNvSpPr>
            <a:spLocks noChangeArrowheads="1"/>
          </p:cNvSpPr>
          <p:nvPr/>
        </p:nvSpPr>
        <p:spPr bwMode="auto">
          <a:xfrm>
            <a:off x="7305675" y="2470647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AF</a:t>
            </a:r>
            <a:endParaRPr lang="en-US" b="1"/>
          </a:p>
        </p:txBody>
      </p:sp>
      <p:sp>
        <p:nvSpPr>
          <p:cNvPr id="38937" name="Line 77"/>
          <p:cNvSpPr>
            <a:spLocks noChangeShapeType="1"/>
          </p:cNvSpPr>
          <p:nvPr/>
        </p:nvSpPr>
        <p:spPr bwMode="auto">
          <a:xfrm>
            <a:off x="5867400" y="3604122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8" name="Line 78"/>
          <p:cNvSpPr>
            <a:spLocks noChangeShapeType="1"/>
          </p:cNvSpPr>
          <p:nvPr/>
        </p:nvSpPr>
        <p:spPr bwMode="auto">
          <a:xfrm>
            <a:off x="6513513" y="3495774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39" name="Line 79"/>
          <p:cNvSpPr>
            <a:spLocks noChangeShapeType="1"/>
          </p:cNvSpPr>
          <p:nvPr/>
        </p:nvSpPr>
        <p:spPr bwMode="auto">
          <a:xfrm flipH="1" flipV="1">
            <a:off x="6513513" y="3495775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40" name="Rectangle 80"/>
          <p:cNvSpPr>
            <a:spLocks noChangeArrowheads="1"/>
          </p:cNvSpPr>
          <p:nvPr/>
        </p:nvSpPr>
        <p:spPr bwMode="auto">
          <a:xfrm>
            <a:off x="7305675" y="3226693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SV</a:t>
            </a:r>
            <a:endParaRPr lang="en-US" b="1"/>
          </a:p>
        </p:txBody>
      </p:sp>
      <p:sp>
        <p:nvSpPr>
          <p:cNvPr id="38941" name="Line 82"/>
          <p:cNvSpPr>
            <a:spLocks noChangeShapeType="1"/>
          </p:cNvSpPr>
          <p:nvPr/>
        </p:nvSpPr>
        <p:spPr bwMode="auto">
          <a:xfrm flipH="1">
            <a:off x="4067176" y="579934"/>
            <a:ext cx="1800225" cy="8643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2" name="Line 83"/>
          <p:cNvSpPr>
            <a:spLocks noChangeShapeType="1"/>
          </p:cNvSpPr>
          <p:nvPr/>
        </p:nvSpPr>
        <p:spPr bwMode="auto">
          <a:xfrm flipH="1">
            <a:off x="4067176" y="1335981"/>
            <a:ext cx="1800225" cy="2166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3" name="Line 84"/>
          <p:cNvSpPr>
            <a:spLocks noChangeShapeType="1"/>
          </p:cNvSpPr>
          <p:nvPr/>
        </p:nvSpPr>
        <p:spPr bwMode="auto">
          <a:xfrm flipH="1" flipV="1">
            <a:off x="4067176" y="1659831"/>
            <a:ext cx="1800225" cy="4321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4" name="Line 85"/>
          <p:cNvSpPr>
            <a:spLocks noChangeShapeType="1"/>
          </p:cNvSpPr>
          <p:nvPr/>
        </p:nvSpPr>
        <p:spPr bwMode="auto">
          <a:xfrm flipH="1" flipV="1">
            <a:off x="4067176" y="1768178"/>
            <a:ext cx="1800225" cy="10798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5" name="Line 86"/>
          <p:cNvSpPr>
            <a:spLocks noChangeShapeType="1"/>
          </p:cNvSpPr>
          <p:nvPr/>
        </p:nvSpPr>
        <p:spPr bwMode="auto">
          <a:xfrm flipH="1" flipV="1">
            <a:off x="4067176" y="1876525"/>
            <a:ext cx="1800225" cy="17275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6" name="Line 88"/>
          <p:cNvSpPr>
            <a:spLocks noChangeShapeType="1"/>
          </p:cNvSpPr>
          <p:nvPr/>
        </p:nvSpPr>
        <p:spPr bwMode="auto">
          <a:xfrm flipV="1">
            <a:off x="827584" y="1852712"/>
            <a:ext cx="359866" cy="107907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51" name="Rectangle 96"/>
          <p:cNvSpPr>
            <a:spLocks noChangeArrowheads="1"/>
          </p:cNvSpPr>
          <p:nvPr/>
        </p:nvSpPr>
        <p:spPr bwMode="auto">
          <a:xfrm>
            <a:off x="2555875" y="1041897"/>
            <a:ext cx="1511300" cy="113466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2" name="Text Box 97"/>
          <p:cNvSpPr txBox="1">
            <a:spLocks noChangeArrowheads="1"/>
          </p:cNvSpPr>
          <p:nvPr/>
        </p:nvSpPr>
        <p:spPr bwMode="auto">
          <a:xfrm>
            <a:off x="889000" y="721028"/>
            <a:ext cx="288816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600" dirty="0"/>
              <a:t>Webbläsare        </a:t>
            </a:r>
            <a:r>
              <a:rPr lang="sv-SE" sz="1600" dirty="0" smtClean="0"/>
              <a:t>  Webbserver</a:t>
            </a:r>
            <a:endParaRPr lang="en-US" sz="1600" dirty="0"/>
          </a:p>
        </p:txBody>
      </p:sp>
      <p:sp>
        <p:nvSpPr>
          <p:cNvPr id="38953" name="Rectangle 98"/>
          <p:cNvSpPr>
            <a:spLocks noChangeArrowheads="1"/>
          </p:cNvSpPr>
          <p:nvPr/>
        </p:nvSpPr>
        <p:spPr bwMode="auto">
          <a:xfrm>
            <a:off x="971550" y="1041897"/>
            <a:ext cx="1079500" cy="7024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4" name="Line 99"/>
          <p:cNvSpPr>
            <a:spLocks noChangeShapeType="1"/>
          </p:cNvSpPr>
          <p:nvPr/>
        </p:nvSpPr>
        <p:spPr bwMode="auto">
          <a:xfrm>
            <a:off x="2051051" y="1366937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57" name="Rectangle 103" descr="25%"/>
          <p:cNvSpPr>
            <a:spLocks noChangeArrowheads="1"/>
          </p:cNvSpPr>
          <p:nvPr/>
        </p:nvSpPr>
        <p:spPr bwMode="auto">
          <a:xfrm>
            <a:off x="4500563" y="1095474"/>
            <a:ext cx="215453" cy="1332260"/>
          </a:xfrm>
          <a:prstGeom prst="rect">
            <a:avLst/>
          </a:prstGeom>
          <a:pattFill prst="pct25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8" name="Rectangle 104"/>
          <p:cNvSpPr>
            <a:spLocks noChangeArrowheads="1"/>
          </p:cNvSpPr>
          <p:nvPr/>
        </p:nvSpPr>
        <p:spPr bwMode="auto">
          <a:xfrm>
            <a:off x="4860925" y="771625"/>
            <a:ext cx="71438" cy="19978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9" name="Text Box 106"/>
          <p:cNvSpPr txBox="1">
            <a:spLocks noChangeArrowheads="1"/>
          </p:cNvSpPr>
          <p:nvPr/>
        </p:nvSpPr>
        <p:spPr bwMode="auto">
          <a:xfrm>
            <a:off x="4346575" y="483518"/>
            <a:ext cx="53893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/>
              <a:t>Lokal</a:t>
            </a:r>
            <a:br>
              <a:rPr lang="sv-SE" sz="1200" dirty="0"/>
            </a:br>
            <a:r>
              <a:rPr lang="sv-SE" sz="1200" dirty="0"/>
              <a:t>SHS-</a:t>
            </a:r>
          </a:p>
          <a:p>
            <a:r>
              <a:rPr lang="sv-SE" sz="1200" dirty="0"/>
              <a:t>nod</a:t>
            </a:r>
            <a:endParaRPr lang="en-US" sz="1200" dirty="0"/>
          </a:p>
        </p:txBody>
      </p:sp>
      <p:sp>
        <p:nvSpPr>
          <p:cNvPr id="38961" name="Rectangle 108"/>
          <p:cNvSpPr>
            <a:spLocks noChangeArrowheads="1"/>
          </p:cNvSpPr>
          <p:nvPr/>
        </p:nvSpPr>
        <p:spPr bwMode="auto">
          <a:xfrm>
            <a:off x="4284664" y="879972"/>
            <a:ext cx="71437" cy="162044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64" name="AutoShape 113"/>
          <p:cNvSpPr>
            <a:spLocks noChangeArrowheads="1"/>
          </p:cNvSpPr>
          <p:nvPr/>
        </p:nvSpPr>
        <p:spPr bwMode="auto">
          <a:xfrm>
            <a:off x="1475656" y="3291830"/>
            <a:ext cx="4464496" cy="1224136"/>
          </a:xfrm>
          <a:prstGeom prst="wedgeRoundRectCallout">
            <a:avLst>
              <a:gd name="adj1" fmla="val 16093"/>
              <a:gd name="adj2" fmla="val -110650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r>
              <a:rPr lang="sv-SE" sz="2400" dirty="0" smtClean="0"/>
              <a:t>Interoperabilitet ?</a:t>
            </a:r>
          </a:p>
          <a:p>
            <a:r>
              <a:rPr lang="sv-SE" sz="2400" dirty="0" smtClean="0"/>
              <a:t>- Transport: Rättså bra (IWSI)</a:t>
            </a:r>
            <a:br>
              <a:rPr lang="sv-SE" sz="2400" dirty="0" smtClean="0"/>
            </a:br>
            <a:r>
              <a:rPr lang="sv-SE" sz="2400" dirty="0" smtClean="0"/>
              <a:t>- Meddelande: Nej/nja</a:t>
            </a:r>
            <a:endParaRPr lang="sv-SE" sz="2400" i="1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251520" y="195486"/>
            <a:ext cx="8712968" cy="48245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914" name="Line 25"/>
          <p:cNvSpPr>
            <a:spLocks noChangeShapeType="1"/>
          </p:cNvSpPr>
          <p:nvPr/>
        </p:nvSpPr>
        <p:spPr bwMode="auto">
          <a:xfrm>
            <a:off x="5868988" y="579934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15" name="Line 26"/>
          <p:cNvSpPr>
            <a:spLocks noChangeShapeType="1"/>
          </p:cNvSpPr>
          <p:nvPr/>
        </p:nvSpPr>
        <p:spPr bwMode="auto">
          <a:xfrm>
            <a:off x="6515100" y="471587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16" name="Line 27"/>
          <p:cNvSpPr>
            <a:spLocks noChangeShapeType="1"/>
          </p:cNvSpPr>
          <p:nvPr/>
        </p:nvSpPr>
        <p:spPr bwMode="auto">
          <a:xfrm flipH="1" flipV="1">
            <a:off x="6515100" y="471587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17" name="Rectangle 28"/>
          <p:cNvSpPr>
            <a:spLocks noChangeArrowheads="1"/>
          </p:cNvSpPr>
          <p:nvPr/>
        </p:nvSpPr>
        <p:spPr bwMode="auto">
          <a:xfrm>
            <a:off x="7307264" y="202506"/>
            <a:ext cx="1296987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CSN</a:t>
            </a:r>
            <a:endParaRPr lang="en-US" b="1"/>
          </a:p>
        </p:txBody>
      </p:sp>
      <p:sp>
        <p:nvSpPr>
          <p:cNvPr id="38918" name="Oval 54"/>
          <p:cNvSpPr>
            <a:spLocks noChangeArrowheads="1"/>
          </p:cNvSpPr>
          <p:nvPr/>
        </p:nvSpPr>
        <p:spPr bwMode="auto">
          <a:xfrm>
            <a:off x="466204" y="3003798"/>
            <a:ext cx="433388" cy="1619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sv-SE"/>
          </a:p>
        </p:txBody>
      </p:sp>
      <p:sp>
        <p:nvSpPr>
          <p:cNvPr id="38919" name="Line 56"/>
          <p:cNvSpPr>
            <a:spLocks noChangeShapeType="1"/>
          </p:cNvSpPr>
          <p:nvPr/>
        </p:nvSpPr>
        <p:spPr bwMode="auto">
          <a:xfrm>
            <a:off x="682104" y="3166913"/>
            <a:ext cx="0" cy="2155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0" name="Line 57"/>
          <p:cNvSpPr>
            <a:spLocks noChangeShapeType="1"/>
          </p:cNvSpPr>
          <p:nvPr/>
        </p:nvSpPr>
        <p:spPr bwMode="auto">
          <a:xfrm flipH="1">
            <a:off x="537642" y="3382416"/>
            <a:ext cx="144462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1" name="Line 58"/>
          <p:cNvSpPr>
            <a:spLocks noChangeShapeType="1"/>
          </p:cNvSpPr>
          <p:nvPr/>
        </p:nvSpPr>
        <p:spPr bwMode="auto">
          <a:xfrm flipH="1" flipV="1">
            <a:off x="682105" y="3382416"/>
            <a:ext cx="144463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2" name="Line 59"/>
          <p:cNvSpPr>
            <a:spLocks noChangeShapeType="1"/>
          </p:cNvSpPr>
          <p:nvPr/>
        </p:nvSpPr>
        <p:spPr bwMode="auto">
          <a:xfrm>
            <a:off x="537643" y="3274069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3" name="Text Box 60"/>
          <p:cNvSpPr txBox="1">
            <a:spLocks noChangeArrowheads="1"/>
          </p:cNvSpPr>
          <p:nvPr/>
        </p:nvSpPr>
        <p:spPr bwMode="auto">
          <a:xfrm>
            <a:off x="2190750" y="144964"/>
            <a:ext cx="12089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600" b="1" dirty="0"/>
              <a:t>Multifråga</a:t>
            </a:r>
            <a:endParaRPr lang="en-US" sz="1600" b="1" dirty="0"/>
          </a:p>
        </p:txBody>
      </p:sp>
      <p:sp>
        <p:nvSpPr>
          <p:cNvPr id="38924" name="Rectangle 61"/>
          <p:cNvSpPr>
            <a:spLocks noChangeArrowheads="1"/>
          </p:cNvSpPr>
          <p:nvPr/>
        </p:nvSpPr>
        <p:spPr bwMode="auto">
          <a:xfrm>
            <a:off x="684213" y="472778"/>
            <a:ext cx="4464050" cy="2351484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25" name="Line 62"/>
          <p:cNvSpPr>
            <a:spLocks noChangeShapeType="1"/>
          </p:cNvSpPr>
          <p:nvPr/>
        </p:nvSpPr>
        <p:spPr bwMode="auto">
          <a:xfrm>
            <a:off x="5867400" y="1335981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6" name="Line 63"/>
          <p:cNvSpPr>
            <a:spLocks noChangeShapeType="1"/>
          </p:cNvSpPr>
          <p:nvPr/>
        </p:nvSpPr>
        <p:spPr bwMode="auto">
          <a:xfrm>
            <a:off x="6513513" y="1227634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27" name="Line 64"/>
          <p:cNvSpPr>
            <a:spLocks noChangeShapeType="1"/>
          </p:cNvSpPr>
          <p:nvPr/>
        </p:nvSpPr>
        <p:spPr bwMode="auto">
          <a:xfrm flipH="1" flipV="1">
            <a:off x="6513513" y="1227634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8" name="Rectangle 65"/>
          <p:cNvSpPr>
            <a:spLocks noChangeArrowheads="1"/>
          </p:cNvSpPr>
          <p:nvPr/>
        </p:nvSpPr>
        <p:spPr bwMode="auto">
          <a:xfrm>
            <a:off x="7305675" y="958553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FK</a:t>
            </a:r>
            <a:endParaRPr lang="en-US" b="1"/>
          </a:p>
        </p:txBody>
      </p:sp>
      <p:sp>
        <p:nvSpPr>
          <p:cNvPr id="38929" name="Line 67"/>
          <p:cNvSpPr>
            <a:spLocks noChangeShapeType="1"/>
          </p:cNvSpPr>
          <p:nvPr/>
        </p:nvSpPr>
        <p:spPr bwMode="auto">
          <a:xfrm>
            <a:off x="5867400" y="2092028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0" name="Line 68"/>
          <p:cNvSpPr>
            <a:spLocks noChangeShapeType="1"/>
          </p:cNvSpPr>
          <p:nvPr/>
        </p:nvSpPr>
        <p:spPr bwMode="auto">
          <a:xfrm>
            <a:off x="6513513" y="1983681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31" name="Line 69"/>
          <p:cNvSpPr>
            <a:spLocks noChangeShapeType="1"/>
          </p:cNvSpPr>
          <p:nvPr/>
        </p:nvSpPr>
        <p:spPr bwMode="auto">
          <a:xfrm flipH="1" flipV="1">
            <a:off x="6513513" y="1983681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2" name="Rectangle 70"/>
          <p:cNvSpPr>
            <a:spLocks noChangeArrowheads="1"/>
          </p:cNvSpPr>
          <p:nvPr/>
        </p:nvSpPr>
        <p:spPr bwMode="auto">
          <a:xfrm>
            <a:off x="7305675" y="1714599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AK</a:t>
            </a:r>
            <a:endParaRPr lang="en-US" b="1"/>
          </a:p>
        </p:txBody>
      </p:sp>
      <p:sp>
        <p:nvSpPr>
          <p:cNvPr id="38933" name="Line 72"/>
          <p:cNvSpPr>
            <a:spLocks noChangeShapeType="1"/>
          </p:cNvSpPr>
          <p:nvPr/>
        </p:nvSpPr>
        <p:spPr bwMode="auto">
          <a:xfrm>
            <a:off x="5867400" y="2848074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4" name="Line 73"/>
          <p:cNvSpPr>
            <a:spLocks noChangeShapeType="1"/>
          </p:cNvSpPr>
          <p:nvPr/>
        </p:nvSpPr>
        <p:spPr bwMode="auto">
          <a:xfrm>
            <a:off x="6513513" y="2739728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35" name="Line 74"/>
          <p:cNvSpPr>
            <a:spLocks noChangeShapeType="1"/>
          </p:cNvSpPr>
          <p:nvPr/>
        </p:nvSpPr>
        <p:spPr bwMode="auto">
          <a:xfrm flipH="1" flipV="1">
            <a:off x="6513513" y="2739728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6" name="Rectangle 75"/>
          <p:cNvSpPr>
            <a:spLocks noChangeArrowheads="1"/>
          </p:cNvSpPr>
          <p:nvPr/>
        </p:nvSpPr>
        <p:spPr bwMode="auto">
          <a:xfrm>
            <a:off x="7305675" y="2470647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AF</a:t>
            </a:r>
            <a:endParaRPr lang="en-US" b="1"/>
          </a:p>
        </p:txBody>
      </p:sp>
      <p:sp>
        <p:nvSpPr>
          <p:cNvPr id="38937" name="Line 77"/>
          <p:cNvSpPr>
            <a:spLocks noChangeShapeType="1"/>
          </p:cNvSpPr>
          <p:nvPr/>
        </p:nvSpPr>
        <p:spPr bwMode="auto">
          <a:xfrm>
            <a:off x="5867400" y="3604122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8" name="Line 78"/>
          <p:cNvSpPr>
            <a:spLocks noChangeShapeType="1"/>
          </p:cNvSpPr>
          <p:nvPr/>
        </p:nvSpPr>
        <p:spPr bwMode="auto">
          <a:xfrm>
            <a:off x="6513513" y="3495774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39" name="Line 79"/>
          <p:cNvSpPr>
            <a:spLocks noChangeShapeType="1"/>
          </p:cNvSpPr>
          <p:nvPr/>
        </p:nvSpPr>
        <p:spPr bwMode="auto">
          <a:xfrm flipH="1" flipV="1">
            <a:off x="6513513" y="3495775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40" name="Rectangle 80"/>
          <p:cNvSpPr>
            <a:spLocks noChangeArrowheads="1"/>
          </p:cNvSpPr>
          <p:nvPr/>
        </p:nvSpPr>
        <p:spPr bwMode="auto">
          <a:xfrm>
            <a:off x="7305675" y="3226693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SV</a:t>
            </a:r>
            <a:endParaRPr lang="en-US" b="1"/>
          </a:p>
        </p:txBody>
      </p:sp>
      <p:sp>
        <p:nvSpPr>
          <p:cNvPr id="38941" name="Line 82"/>
          <p:cNvSpPr>
            <a:spLocks noChangeShapeType="1"/>
          </p:cNvSpPr>
          <p:nvPr/>
        </p:nvSpPr>
        <p:spPr bwMode="auto">
          <a:xfrm flipH="1">
            <a:off x="4067176" y="579934"/>
            <a:ext cx="1800225" cy="8643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2" name="Line 83"/>
          <p:cNvSpPr>
            <a:spLocks noChangeShapeType="1"/>
          </p:cNvSpPr>
          <p:nvPr/>
        </p:nvSpPr>
        <p:spPr bwMode="auto">
          <a:xfrm flipH="1">
            <a:off x="4067176" y="1335981"/>
            <a:ext cx="1800225" cy="2166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3" name="Line 84"/>
          <p:cNvSpPr>
            <a:spLocks noChangeShapeType="1"/>
          </p:cNvSpPr>
          <p:nvPr/>
        </p:nvSpPr>
        <p:spPr bwMode="auto">
          <a:xfrm flipH="1" flipV="1">
            <a:off x="4067176" y="1659831"/>
            <a:ext cx="1800225" cy="4321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4" name="Line 85"/>
          <p:cNvSpPr>
            <a:spLocks noChangeShapeType="1"/>
          </p:cNvSpPr>
          <p:nvPr/>
        </p:nvSpPr>
        <p:spPr bwMode="auto">
          <a:xfrm flipH="1" flipV="1">
            <a:off x="4067176" y="1768178"/>
            <a:ext cx="1800225" cy="10798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5" name="Line 86"/>
          <p:cNvSpPr>
            <a:spLocks noChangeShapeType="1"/>
          </p:cNvSpPr>
          <p:nvPr/>
        </p:nvSpPr>
        <p:spPr bwMode="auto">
          <a:xfrm flipH="1" flipV="1">
            <a:off x="4067176" y="1876525"/>
            <a:ext cx="1800225" cy="17275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6" name="Line 88"/>
          <p:cNvSpPr>
            <a:spLocks noChangeShapeType="1"/>
          </p:cNvSpPr>
          <p:nvPr/>
        </p:nvSpPr>
        <p:spPr bwMode="auto">
          <a:xfrm flipV="1">
            <a:off x="827584" y="1852712"/>
            <a:ext cx="359866" cy="107907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51" name="Rectangle 96"/>
          <p:cNvSpPr>
            <a:spLocks noChangeArrowheads="1"/>
          </p:cNvSpPr>
          <p:nvPr/>
        </p:nvSpPr>
        <p:spPr bwMode="auto">
          <a:xfrm>
            <a:off x="2555875" y="1041897"/>
            <a:ext cx="1511300" cy="113466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2" name="Text Box 97"/>
          <p:cNvSpPr txBox="1">
            <a:spLocks noChangeArrowheads="1"/>
          </p:cNvSpPr>
          <p:nvPr/>
        </p:nvSpPr>
        <p:spPr bwMode="auto">
          <a:xfrm>
            <a:off x="889000" y="721028"/>
            <a:ext cx="288816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600" dirty="0"/>
              <a:t>Webbläsare        </a:t>
            </a:r>
            <a:r>
              <a:rPr lang="sv-SE" sz="1600" dirty="0" smtClean="0"/>
              <a:t>  Webbserver</a:t>
            </a:r>
            <a:endParaRPr lang="en-US" sz="1600" dirty="0"/>
          </a:p>
        </p:txBody>
      </p:sp>
      <p:sp>
        <p:nvSpPr>
          <p:cNvPr id="38953" name="Rectangle 98"/>
          <p:cNvSpPr>
            <a:spLocks noChangeArrowheads="1"/>
          </p:cNvSpPr>
          <p:nvPr/>
        </p:nvSpPr>
        <p:spPr bwMode="auto">
          <a:xfrm>
            <a:off x="971550" y="1041897"/>
            <a:ext cx="1079500" cy="7024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4" name="Line 99"/>
          <p:cNvSpPr>
            <a:spLocks noChangeShapeType="1"/>
          </p:cNvSpPr>
          <p:nvPr/>
        </p:nvSpPr>
        <p:spPr bwMode="auto">
          <a:xfrm>
            <a:off x="2051051" y="1366937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57" name="Rectangle 103" descr="25%"/>
          <p:cNvSpPr>
            <a:spLocks noChangeArrowheads="1"/>
          </p:cNvSpPr>
          <p:nvPr/>
        </p:nvSpPr>
        <p:spPr bwMode="auto">
          <a:xfrm>
            <a:off x="4500563" y="1095474"/>
            <a:ext cx="215453" cy="1332260"/>
          </a:xfrm>
          <a:prstGeom prst="rect">
            <a:avLst/>
          </a:prstGeom>
          <a:pattFill prst="pct25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8" name="Rectangle 104"/>
          <p:cNvSpPr>
            <a:spLocks noChangeArrowheads="1"/>
          </p:cNvSpPr>
          <p:nvPr/>
        </p:nvSpPr>
        <p:spPr bwMode="auto">
          <a:xfrm>
            <a:off x="4860925" y="771625"/>
            <a:ext cx="71438" cy="19978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9" name="Text Box 106"/>
          <p:cNvSpPr txBox="1">
            <a:spLocks noChangeArrowheads="1"/>
          </p:cNvSpPr>
          <p:nvPr/>
        </p:nvSpPr>
        <p:spPr bwMode="auto">
          <a:xfrm>
            <a:off x="4346575" y="483518"/>
            <a:ext cx="53893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/>
              <a:t>Lokal</a:t>
            </a:r>
            <a:br>
              <a:rPr lang="sv-SE" sz="1200" dirty="0"/>
            </a:br>
            <a:r>
              <a:rPr lang="sv-SE" sz="1200" dirty="0"/>
              <a:t>SHS-</a:t>
            </a:r>
          </a:p>
          <a:p>
            <a:r>
              <a:rPr lang="sv-SE" sz="1200" dirty="0"/>
              <a:t>nod</a:t>
            </a:r>
            <a:endParaRPr lang="en-US" sz="1200" dirty="0"/>
          </a:p>
        </p:txBody>
      </p:sp>
      <p:sp>
        <p:nvSpPr>
          <p:cNvPr id="38961" name="Rectangle 108"/>
          <p:cNvSpPr>
            <a:spLocks noChangeArrowheads="1"/>
          </p:cNvSpPr>
          <p:nvPr/>
        </p:nvSpPr>
        <p:spPr bwMode="auto">
          <a:xfrm>
            <a:off x="4284664" y="879972"/>
            <a:ext cx="71437" cy="162044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64" name="AutoShape 113"/>
          <p:cNvSpPr>
            <a:spLocks noChangeArrowheads="1"/>
          </p:cNvSpPr>
          <p:nvPr/>
        </p:nvSpPr>
        <p:spPr bwMode="auto">
          <a:xfrm>
            <a:off x="2627784" y="2931790"/>
            <a:ext cx="2808312" cy="1800200"/>
          </a:xfrm>
          <a:prstGeom prst="wedgeRoundRectCallout">
            <a:avLst>
              <a:gd name="adj1" fmla="val 20553"/>
              <a:gd name="adj2" fmla="val -69936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r>
              <a:rPr lang="sv-SE" sz="2000" dirty="0" smtClean="0"/>
              <a:t>SHS-sw från ?</a:t>
            </a:r>
          </a:p>
          <a:p>
            <a:pPr>
              <a:buFontTx/>
              <a:buChar char="-"/>
            </a:pPr>
            <a:r>
              <a:rPr lang="en-US" sz="2000" dirty="0" smtClean="0"/>
              <a:t> </a:t>
            </a:r>
            <a:r>
              <a:rPr lang="en-US" sz="2000" dirty="0" err="1" smtClean="0"/>
              <a:t>Curalia</a:t>
            </a:r>
            <a:r>
              <a:rPr lang="en-US" sz="2000" dirty="0" smtClean="0"/>
              <a:t>,  </a:t>
            </a:r>
            <a:r>
              <a:rPr lang="en-US" sz="2000" i="1" dirty="0" smtClean="0"/>
              <a:t>Java</a:t>
            </a:r>
          </a:p>
          <a:p>
            <a:pPr>
              <a:buFontTx/>
              <a:buChar char="-"/>
            </a:pPr>
            <a:r>
              <a:rPr lang="en-US" sz="2000" dirty="0" smtClean="0"/>
              <a:t> </a:t>
            </a:r>
            <a:r>
              <a:rPr lang="en-US" sz="2000" dirty="0" err="1" smtClean="0"/>
              <a:t>Logica</a:t>
            </a:r>
            <a:r>
              <a:rPr lang="en-US" sz="2000" dirty="0" smtClean="0"/>
              <a:t> (</a:t>
            </a:r>
            <a:r>
              <a:rPr lang="en-US" sz="2000" dirty="0" err="1" smtClean="0"/>
              <a:t>Curalia</a:t>
            </a:r>
            <a:r>
              <a:rPr lang="en-US" sz="2000" dirty="0" smtClean="0"/>
              <a:t>),  </a:t>
            </a:r>
            <a:r>
              <a:rPr lang="en-US" sz="2000" i="1" dirty="0" smtClean="0"/>
              <a:t>Java</a:t>
            </a:r>
          </a:p>
          <a:p>
            <a:pPr>
              <a:buFontTx/>
              <a:buChar char="-"/>
            </a:pPr>
            <a:r>
              <a:rPr lang="en-US" sz="2000" dirty="0" smtClean="0"/>
              <a:t> </a:t>
            </a:r>
            <a:r>
              <a:rPr lang="en-US" sz="2000" dirty="0" err="1" smtClean="0"/>
              <a:t>SiriusIT</a:t>
            </a:r>
            <a:r>
              <a:rPr lang="en-US" sz="2000" dirty="0" smtClean="0"/>
              <a:t>/</a:t>
            </a:r>
            <a:r>
              <a:rPr lang="en-US" sz="2000" dirty="0" err="1" smtClean="0"/>
              <a:t>Visma</a:t>
            </a:r>
            <a:r>
              <a:rPr lang="en-US" sz="2000" dirty="0" smtClean="0"/>
              <a:t>,  </a:t>
            </a:r>
            <a:r>
              <a:rPr lang="en-US" sz="2000" i="1" dirty="0" smtClean="0"/>
              <a:t>C++</a:t>
            </a:r>
          </a:p>
          <a:p>
            <a:r>
              <a:rPr lang="en-US" sz="2000" dirty="0" smtClean="0"/>
              <a:t>- Ida </a:t>
            </a:r>
            <a:r>
              <a:rPr lang="en-US" sz="2000" dirty="0" err="1" smtClean="0"/>
              <a:t>Infront</a:t>
            </a:r>
            <a:r>
              <a:rPr lang="en-US" sz="2000" dirty="0" smtClean="0"/>
              <a:t>,  </a:t>
            </a:r>
            <a:r>
              <a:rPr lang="en-US" sz="2000" i="1" dirty="0" smtClean="0"/>
              <a:t>Java</a:t>
            </a:r>
            <a:endParaRPr lang="en-US" sz="2000" i="1" dirty="0"/>
          </a:p>
        </p:txBody>
      </p:sp>
      <p:sp>
        <p:nvSpPr>
          <p:cNvPr id="45" name="Text Box 106"/>
          <p:cNvSpPr txBox="1">
            <a:spLocks noChangeArrowheads="1"/>
          </p:cNvSpPr>
          <p:nvPr/>
        </p:nvSpPr>
        <p:spPr bwMode="auto">
          <a:xfrm>
            <a:off x="2754817" y="1225084"/>
            <a:ext cx="9135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600" i="1" dirty="0" smtClean="0"/>
              <a:t>ASP.NET</a:t>
            </a:r>
            <a:endParaRPr lang="en-US" sz="1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195486"/>
            <a:ext cx="8712968" cy="48245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29444" cy="598872"/>
          </a:xfrm>
        </p:spPr>
        <p:txBody>
          <a:bodyPr/>
          <a:lstStyle/>
          <a:p>
            <a:r>
              <a:rPr lang="sv-SE" dirty="0" smtClean="0"/>
              <a:t>Demo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251520" y="195486"/>
            <a:ext cx="8712968" cy="48245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914" name="Line 25"/>
          <p:cNvSpPr>
            <a:spLocks noChangeShapeType="1"/>
          </p:cNvSpPr>
          <p:nvPr/>
        </p:nvSpPr>
        <p:spPr bwMode="auto">
          <a:xfrm>
            <a:off x="5868988" y="579934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15" name="Line 26"/>
          <p:cNvSpPr>
            <a:spLocks noChangeShapeType="1"/>
          </p:cNvSpPr>
          <p:nvPr/>
        </p:nvSpPr>
        <p:spPr bwMode="auto">
          <a:xfrm>
            <a:off x="6515100" y="471587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16" name="Line 27"/>
          <p:cNvSpPr>
            <a:spLocks noChangeShapeType="1"/>
          </p:cNvSpPr>
          <p:nvPr/>
        </p:nvSpPr>
        <p:spPr bwMode="auto">
          <a:xfrm flipH="1" flipV="1">
            <a:off x="6515100" y="471587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17" name="Rectangle 28"/>
          <p:cNvSpPr>
            <a:spLocks noChangeArrowheads="1"/>
          </p:cNvSpPr>
          <p:nvPr/>
        </p:nvSpPr>
        <p:spPr bwMode="auto">
          <a:xfrm>
            <a:off x="7307264" y="202506"/>
            <a:ext cx="1296987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CSN</a:t>
            </a:r>
            <a:endParaRPr lang="en-US" b="1"/>
          </a:p>
        </p:txBody>
      </p:sp>
      <p:sp>
        <p:nvSpPr>
          <p:cNvPr id="38918" name="Oval 54"/>
          <p:cNvSpPr>
            <a:spLocks noChangeArrowheads="1"/>
          </p:cNvSpPr>
          <p:nvPr/>
        </p:nvSpPr>
        <p:spPr bwMode="auto">
          <a:xfrm>
            <a:off x="466204" y="3003798"/>
            <a:ext cx="433388" cy="1619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sv-SE"/>
          </a:p>
        </p:txBody>
      </p:sp>
      <p:sp>
        <p:nvSpPr>
          <p:cNvPr id="38919" name="Line 56"/>
          <p:cNvSpPr>
            <a:spLocks noChangeShapeType="1"/>
          </p:cNvSpPr>
          <p:nvPr/>
        </p:nvSpPr>
        <p:spPr bwMode="auto">
          <a:xfrm>
            <a:off x="682104" y="3166913"/>
            <a:ext cx="0" cy="2155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0" name="Line 57"/>
          <p:cNvSpPr>
            <a:spLocks noChangeShapeType="1"/>
          </p:cNvSpPr>
          <p:nvPr/>
        </p:nvSpPr>
        <p:spPr bwMode="auto">
          <a:xfrm flipH="1">
            <a:off x="537642" y="3382416"/>
            <a:ext cx="144462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1" name="Line 58"/>
          <p:cNvSpPr>
            <a:spLocks noChangeShapeType="1"/>
          </p:cNvSpPr>
          <p:nvPr/>
        </p:nvSpPr>
        <p:spPr bwMode="auto">
          <a:xfrm flipH="1" flipV="1">
            <a:off x="682105" y="3382416"/>
            <a:ext cx="144463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2" name="Line 59"/>
          <p:cNvSpPr>
            <a:spLocks noChangeShapeType="1"/>
          </p:cNvSpPr>
          <p:nvPr/>
        </p:nvSpPr>
        <p:spPr bwMode="auto">
          <a:xfrm>
            <a:off x="537643" y="3274069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3" name="Text Box 60"/>
          <p:cNvSpPr txBox="1">
            <a:spLocks noChangeArrowheads="1"/>
          </p:cNvSpPr>
          <p:nvPr/>
        </p:nvSpPr>
        <p:spPr bwMode="auto">
          <a:xfrm>
            <a:off x="2190750" y="144964"/>
            <a:ext cx="12089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600" b="1" dirty="0"/>
              <a:t>Multifråga</a:t>
            </a:r>
            <a:endParaRPr lang="en-US" sz="1600" b="1" dirty="0"/>
          </a:p>
        </p:txBody>
      </p:sp>
      <p:sp>
        <p:nvSpPr>
          <p:cNvPr id="38924" name="Rectangle 61"/>
          <p:cNvSpPr>
            <a:spLocks noChangeArrowheads="1"/>
          </p:cNvSpPr>
          <p:nvPr/>
        </p:nvSpPr>
        <p:spPr bwMode="auto">
          <a:xfrm>
            <a:off x="684213" y="472778"/>
            <a:ext cx="4464050" cy="2351484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25" name="Line 62"/>
          <p:cNvSpPr>
            <a:spLocks noChangeShapeType="1"/>
          </p:cNvSpPr>
          <p:nvPr/>
        </p:nvSpPr>
        <p:spPr bwMode="auto">
          <a:xfrm>
            <a:off x="5867400" y="1335981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6" name="Line 63"/>
          <p:cNvSpPr>
            <a:spLocks noChangeShapeType="1"/>
          </p:cNvSpPr>
          <p:nvPr/>
        </p:nvSpPr>
        <p:spPr bwMode="auto">
          <a:xfrm>
            <a:off x="6513513" y="1227634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27" name="Line 64"/>
          <p:cNvSpPr>
            <a:spLocks noChangeShapeType="1"/>
          </p:cNvSpPr>
          <p:nvPr/>
        </p:nvSpPr>
        <p:spPr bwMode="auto">
          <a:xfrm flipH="1" flipV="1">
            <a:off x="6513513" y="1227634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8" name="Rectangle 65"/>
          <p:cNvSpPr>
            <a:spLocks noChangeArrowheads="1"/>
          </p:cNvSpPr>
          <p:nvPr/>
        </p:nvSpPr>
        <p:spPr bwMode="auto">
          <a:xfrm>
            <a:off x="7305675" y="958553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FK</a:t>
            </a:r>
            <a:endParaRPr lang="en-US" b="1"/>
          </a:p>
        </p:txBody>
      </p:sp>
      <p:sp>
        <p:nvSpPr>
          <p:cNvPr id="38929" name="Line 67"/>
          <p:cNvSpPr>
            <a:spLocks noChangeShapeType="1"/>
          </p:cNvSpPr>
          <p:nvPr/>
        </p:nvSpPr>
        <p:spPr bwMode="auto">
          <a:xfrm>
            <a:off x="5867400" y="2092028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0" name="Line 68"/>
          <p:cNvSpPr>
            <a:spLocks noChangeShapeType="1"/>
          </p:cNvSpPr>
          <p:nvPr/>
        </p:nvSpPr>
        <p:spPr bwMode="auto">
          <a:xfrm>
            <a:off x="6513513" y="1983681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31" name="Line 69"/>
          <p:cNvSpPr>
            <a:spLocks noChangeShapeType="1"/>
          </p:cNvSpPr>
          <p:nvPr/>
        </p:nvSpPr>
        <p:spPr bwMode="auto">
          <a:xfrm flipH="1" flipV="1">
            <a:off x="6513513" y="1983681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2" name="Rectangle 70"/>
          <p:cNvSpPr>
            <a:spLocks noChangeArrowheads="1"/>
          </p:cNvSpPr>
          <p:nvPr/>
        </p:nvSpPr>
        <p:spPr bwMode="auto">
          <a:xfrm>
            <a:off x="7305675" y="1714599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AK</a:t>
            </a:r>
            <a:endParaRPr lang="en-US" b="1"/>
          </a:p>
        </p:txBody>
      </p:sp>
      <p:sp>
        <p:nvSpPr>
          <p:cNvPr id="38933" name="Line 72"/>
          <p:cNvSpPr>
            <a:spLocks noChangeShapeType="1"/>
          </p:cNvSpPr>
          <p:nvPr/>
        </p:nvSpPr>
        <p:spPr bwMode="auto">
          <a:xfrm>
            <a:off x="5867400" y="2848074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4" name="Line 73"/>
          <p:cNvSpPr>
            <a:spLocks noChangeShapeType="1"/>
          </p:cNvSpPr>
          <p:nvPr/>
        </p:nvSpPr>
        <p:spPr bwMode="auto">
          <a:xfrm>
            <a:off x="6513513" y="2739728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35" name="Line 74"/>
          <p:cNvSpPr>
            <a:spLocks noChangeShapeType="1"/>
          </p:cNvSpPr>
          <p:nvPr/>
        </p:nvSpPr>
        <p:spPr bwMode="auto">
          <a:xfrm flipH="1" flipV="1">
            <a:off x="6513513" y="2739728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6" name="Rectangle 75"/>
          <p:cNvSpPr>
            <a:spLocks noChangeArrowheads="1"/>
          </p:cNvSpPr>
          <p:nvPr/>
        </p:nvSpPr>
        <p:spPr bwMode="auto">
          <a:xfrm>
            <a:off x="7305675" y="2470647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AF</a:t>
            </a:r>
            <a:endParaRPr lang="en-US" b="1"/>
          </a:p>
        </p:txBody>
      </p:sp>
      <p:sp>
        <p:nvSpPr>
          <p:cNvPr id="38937" name="Line 77"/>
          <p:cNvSpPr>
            <a:spLocks noChangeShapeType="1"/>
          </p:cNvSpPr>
          <p:nvPr/>
        </p:nvSpPr>
        <p:spPr bwMode="auto">
          <a:xfrm>
            <a:off x="5867400" y="3604122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8" name="Line 78"/>
          <p:cNvSpPr>
            <a:spLocks noChangeShapeType="1"/>
          </p:cNvSpPr>
          <p:nvPr/>
        </p:nvSpPr>
        <p:spPr bwMode="auto">
          <a:xfrm>
            <a:off x="6513513" y="3495774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39" name="Line 79"/>
          <p:cNvSpPr>
            <a:spLocks noChangeShapeType="1"/>
          </p:cNvSpPr>
          <p:nvPr/>
        </p:nvSpPr>
        <p:spPr bwMode="auto">
          <a:xfrm flipH="1" flipV="1">
            <a:off x="6513513" y="3495775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40" name="Rectangle 80"/>
          <p:cNvSpPr>
            <a:spLocks noChangeArrowheads="1"/>
          </p:cNvSpPr>
          <p:nvPr/>
        </p:nvSpPr>
        <p:spPr bwMode="auto">
          <a:xfrm>
            <a:off x="7305675" y="3226693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SV</a:t>
            </a:r>
            <a:endParaRPr lang="en-US" b="1"/>
          </a:p>
        </p:txBody>
      </p:sp>
      <p:sp>
        <p:nvSpPr>
          <p:cNvPr id="38941" name="Line 82"/>
          <p:cNvSpPr>
            <a:spLocks noChangeShapeType="1"/>
          </p:cNvSpPr>
          <p:nvPr/>
        </p:nvSpPr>
        <p:spPr bwMode="auto">
          <a:xfrm flipH="1">
            <a:off x="4067176" y="579934"/>
            <a:ext cx="1800225" cy="8643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2" name="Line 83"/>
          <p:cNvSpPr>
            <a:spLocks noChangeShapeType="1"/>
          </p:cNvSpPr>
          <p:nvPr/>
        </p:nvSpPr>
        <p:spPr bwMode="auto">
          <a:xfrm flipH="1">
            <a:off x="4067176" y="1335981"/>
            <a:ext cx="1800225" cy="2166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3" name="Line 84"/>
          <p:cNvSpPr>
            <a:spLocks noChangeShapeType="1"/>
          </p:cNvSpPr>
          <p:nvPr/>
        </p:nvSpPr>
        <p:spPr bwMode="auto">
          <a:xfrm flipH="1" flipV="1">
            <a:off x="4067176" y="1659831"/>
            <a:ext cx="1800225" cy="4321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4" name="Line 85"/>
          <p:cNvSpPr>
            <a:spLocks noChangeShapeType="1"/>
          </p:cNvSpPr>
          <p:nvPr/>
        </p:nvSpPr>
        <p:spPr bwMode="auto">
          <a:xfrm flipH="1" flipV="1">
            <a:off x="4067176" y="1768178"/>
            <a:ext cx="1800225" cy="10798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5" name="Line 86"/>
          <p:cNvSpPr>
            <a:spLocks noChangeShapeType="1"/>
          </p:cNvSpPr>
          <p:nvPr/>
        </p:nvSpPr>
        <p:spPr bwMode="auto">
          <a:xfrm flipH="1" flipV="1">
            <a:off x="4067176" y="1876525"/>
            <a:ext cx="1800225" cy="17275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6" name="Line 88"/>
          <p:cNvSpPr>
            <a:spLocks noChangeShapeType="1"/>
          </p:cNvSpPr>
          <p:nvPr/>
        </p:nvSpPr>
        <p:spPr bwMode="auto">
          <a:xfrm flipV="1">
            <a:off x="827584" y="1852712"/>
            <a:ext cx="359866" cy="107907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51" name="Rectangle 96"/>
          <p:cNvSpPr>
            <a:spLocks noChangeArrowheads="1"/>
          </p:cNvSpPr>
          <p:nvPr/>
        </p:nvSpPr>
        <p:spPr bwMode="auto">
          <a:xfrm>
            <a:off x="2555875" y="1041897"/>
            <a:ext cx="1511300" cy="113466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2" name="Text Box 97"/>
          <p:cNvSpPr txBox="1">
            <a:spLocks noChangeArrowheads="1"/>
          </p:cNvSpPr>
          <p:nvPr/>
        </p:nvSpPr>
        <p:spPr bwMode="auto">
          <a:xfrm>
            <a:off x="889000" y="721028"/>
            <a:ext cx="288816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600" dirty="0"/>
              <a:t>Webbläsare        </a:t>
            </a:r>
            <a:r>
              <a:rPr lang="sv-SE" sz="1600" dirty="0" smtClean="0"/>
              <a:t>  Webbserver</a:t>
            </a:r>
            <a:endParaRPr lang="en-US" sz="1600" dirty="0"/>
          </a:p>
        </p:txBody>
      </p:sp>
      <p:sp>
        <p:nvSpPr>
          <p:cNvPr id="38953" name="Rectangle 98"/>
          <p:cNvSpPr>
            <a:spLocks noChangeArrowheads="1"/>
          </p:cNvSpPr>
          <p:nvPr/>
        </p:nvSpPr>
        <p:spPr bwMode="auto">
          <a:xfrm>
            <a:off x="971550" y="1041897"/>
            <a:ext cx="1079500" cy="7024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4" name="Line 99"/>
          <p:cNvSpPr>
            <a:spLocks noChangeShapeType="1"/>
          </p:cNvSpPr>
          <p:nvPr/>
        </p:nvSpPr>
        <p:spPr bwMode="auto">
          <a:xfrm>
            <a:off x="2051051" y="1366937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57" name="Rectangle 103" descr="25%"/>
          <p:cNvSpPr>
            <a:spLocks noChangeArrowheads="1"/>
          </p:cNvSpPr>
          <p:nvPr/>
        </p:nvSpPr>
        <p:spPr bwMode="auto">
          <a:xfrm>
            <a:off x="4500563" y="1095474"/>
            <a:ext cx="215453" cy="1332260"/>
          </a:xfrm>
          <a:prstGeom prst="rect">
            <a:avLst/>
          </a:prstGeom>
          <a:pattFill prst="pct25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8" name="Rectangle 104"/>
          <p:cNvSpPr>
            <a:spLocks noChangeArrowheads="1"/>
          </p:cNvSpPr>
          <p:nvPr/>
        </p:nvSpPr>
        <p:spPr bwMode="auto">
          <a:xfrm>
            <a:off x="4860925" y="771625"/>
            <a:ext cx="71438" cy="19978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9" name="Text Box 106"/>
          <p:cNvSpPr txBox="1">
            <a:spLocks noChangeArrowheads="1"/>
          </p:cNvSpPr>
          <p:nvPr/>
        </p:nvSpPr>
        <p:spPr bwMode="auto">
          <a:xfrm>
            <a:off x="4346575" y="483518"/>
            <a:ext cx="53893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/>
              <a:t>Lokal</a:t>
            </a:r>
            <a:br>
              <a:rPr lang="sv-SE" sz="1200" dirty="0"/>
            </a:br>
            <a:r>
              <a:rPr lang="sv-SE" sz="1200" dirty="0"/>
              <a:t>SHS-</a:t>
            </a:r>
          </a:p>
          <a:p>
            <a:r>
              <a:rPr lang="sv-SE" sz="1200" dirty="0"/>
              <a:t>nod</a:t>
            </a:r>
            <a:endParaRPr lang="en-US" sz="1200" dirty="0"/>
          </a:p>
        </p:txBody>
      </p:sp>
      <p:sp>
        <p:nvSpPr>
          <p:cNvPr id="38961" name="Rectangle 108"/>
          <p:cNvSpPr>
            <a:spLocks noChangeArrowheads="1"/>
          </p:cNvSpPr>
          <p:nvPr/>
        </p:nvSpPr>
        <p:spPr bwMode="auto">
          <a:xfrm>
            <a:off x="4284664" y="879972"/>
            <a:ext cx="71437" cy="162044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64" name="AutoShape 113"/>
          <p:cNvSpPr>
            <a:spLocks noChangeArrowheads="1"/>
          </p:cNvSpPr>
          <p:nvPr/>
        </p:nvSpPr>
        <p:spPr bwMode="auto">
          <a:xfrm>
            <a:off x="1115616" y="3507854"/>
            <a:ext cx="4464496" cy="1224136"/>
          </a:xfrm>
          <a:prstGeom prst="wedgeRoundRectCallout">
            <a:avLst>
              <a:gd name="adj1" fmla="val 3865"/>
              <a:gd name="adj2" fmla="val -151901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r>
              <a:rPr lang="sv-SE" sz="2400" dirty="0" smtClean="0"/>
              <a:t>Interoperabilitet ?</a:t>
            </a:r>
          </a:p>
          <a:p>
            <a:r>
              <a:rPr lang="sv-SE" sz="2400" dirty="0" smtClean="0"/>
              <a:t>- Visning: Bra (html)</a:t>
            </a:r>
            <a:r>
              <a:rPr lang="sv-SE" sz="2400" i="1" dirty="0" smtClean="0"/>
              <a:t> </a:t>
            </a:r>
            <a:r>
              <a:rPr lang="sv-SE" sz="2400" dirty="0" smtClean="0"/>
              <a:t/>
            </a:r>
            <a:br>
              <a:rPr lang="sv-SE" sz="2400" dirty="0" smtClean="0"/>
            </a:br>
            <a:r>
              <a:rPr lang="sv-SE" sz="2400" dirty="0" smtClean="0"/>
              <a:t>- Meddelande: Inte så bra…</a:t>
            </a:r>
          </a:p>
          <a:p>
            <a:endParaRPr lang="en-US" sz="2400" dirty="0"/>
          </a:p>
        </p:txBody>
      </p:sp>
      <p:sp>
        <p:nvSpPr>
          <p:cNvPr id="45" name="Rectangle 92"/>
          <p:cNvSpPr>
            <a:spLocks noChangeArrowheads="1"/>
          </p:cNvSpPr>
          <p:nvPr/>
        </p:nvSpPr>
        <p:spPr bwMode="auto">
          <a:xfrm>
            <a:off x="3060725" y="1422175"/>
            <a:ext cx="865187" cy="6492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" name="Rectangle 93"/>
          <p:cNvSpPr>
            <a:spLocks noChangeArrowheads="1"/>
          </p:cNvSpPr>
          <p:nvPr/>
        </p:nvSpPr>
        <p:spPr bwMode="auto">
          <a:xfrm>
            <a:off x="2916262" y="1277712"/>
            <a:ext cx="865188" cy="6492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" name="Rectangle 94"/>
          <p:cNvSpPr>
            <a:spLocks noChangeArrowheads="1"/>
          </p:cNvSpPr>
          <p:nvPr/>
        </p:nvSpPr>
        <p:spPr bwMode="auto">
          <a:xfrm>
            <a:off x="2771800" y="1133250"/>
            <a:ext cx="865187" cy="6492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" name="Text Box 106"/>
          <p:cNvSpPr txBox="1">
            <a:spLocks noChangeArrowheads="1"/>
          </p:cNvSpPr>
          <p:nvPr/>
        </p:nvSpPr>
        <p:spPr bwMode="auto">
          <a:xfrm>
            <a:off x="2990268" y="1430655"/>
            <a:ext cx="5016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smtClean="0"/>
              <a:t>XSLT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251520" y="195486"/>
            <a:ext cx="8712968" cy="48245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914" name="Line 25"/>
          <p:cNvSpPr>
            <a:spLocks noChangeShapeType="1"/>
          </p:cNvSpPr>
          <p:nvPr/>
        </p:nvSpPr>
        <p:spPr bwMode="auto">
          <a:xfrm>
            <a:off x="5868988" y="579934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15" name="Line 26"/>
          <p:cNvSpPr>
            <a:spLocks noChangeShapeType="1"/>
          </p:cNvSpPr>
          <p:nvPr/>
        </p:nvSpPr>
        <p:spPr bwMode="auto">
          <a:xfrm>
            <a:off x="6515100" y="471587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16" name="Line 27"/>
          <p:cNvSpPr>
            <a:spLocks noChangeShapeType="1"/>
          </p:cNvSpPr>
          <p:nvPr/>
        </p:nvSpPr>
        <p:spPr bwMode="auto">
          <a:xfrm flipH="1" flipV="1">
            <a:off x="6515100" y="471587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17" name="Rectangle 28"/>
          <p:cNvSpPr>
            <a:spLocks noChangeArrowheads="1"/>
          </p:cNvSpPr>
          <p:nvPr/>
        </p:nvSpPr>
        <p:spPr bwMode="auto">
          <a:xfrm>
            <a:off x="7307264" y="202506"/>
            <a:ext cx="1296987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CSN</a:t>
            </a:r>
            <a:endParaRPr lang="en-US" b="1"/>
          </a:p>
        </p:txBody>
      </p:sp>
      <p:sp>
        <p:nvSpPr>
          <p:cNvPr id="38918" name="Oval 54"/>
          <p:cNvSpPr>
            <a:spLocks noChangeArrowheads="1"/>
          </p:cNvSpPr>
          <p:nvPr/>
        </p:nvSpPr>
        <p:spPr bwMode="auto">
          <a:xfrm>
            <a:off x="466204" y="3003798"/>
            <a:ext cx="433388" cy="1619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sv-SE"/>
          </a:p>
        </p:txBody>
      </p:sp>
      <p:sp>
        <p:nvSpPr>
          <p:cNvPr id="38919" name="Line 56"/>
          <p:cNvSpPr>
            <a:spLocks noChangeShapeType="1"/>
          </p:cNvSpPr>
          <p:nvPr/>
        </p:nvSpPr>
        <p:spPr bwMode="auto">
          <a:xfrm>
            <a:off x="682104" y="3166913"/>
            <a:ext cx="0" cy="2155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0" name="Line 57"/>
          <p:cNvSpPr>
            <a:spLocks noChangeShapeType="1"/>
          </p:cNvSpPr>
          <p:nvPr/>
        </p:nvSpPr>
        <p:spPr bwMode="auto">
          <a:xfrm flipH="1">
            <a:off x="537642" y="3382416"/>
            <a:ext cx="144462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1" name="Line 58"/>
          <p:cNvSpPr>
            <a:spLocks noChangeShapeType="1"/>
          </p:cNvSpPr>
          <p:nvPr/>
        </p:nvSpPr>
        <p:spPr bwMode="auto">
          <a:xfrm flipH="1" flipV="1">
            <a:off x="682105" y="3382416"/>
            <a:ext cx="144463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2" name="Line 59"/>
          <p:cNvSpPr>
            <a:spLocks noChangeShapeType="1"/>
          </p:cNvSpPr>
          <p:nvPr/>
        </p:nvSpPr>
        <p:spPr bwMode="auto">
          <a:xfrm>
            <a:off x="537643" y="3274069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3" name="Text Box 60"/>
          <p:cNvSpPr txBox="1">
            <a:spLocks noChangeArrowheads="1"/>
          </p:cNvSpPr>
          <p:nvPr/>
        </p:nvSpPr>
        <p:spPr bwMode="auto">
          <a:xfrm>
            <a:off x="2190750" y="144964"/>
            <a:ext cx="12089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600" b="1" dirty="0"/>
              <a:t>Multifråga</a:t>
            </a:r>
            <a:endParaRPr lang="en-US" sz="1600" b="1" dirty="0"/>
          </a:p>
        </p:txBody>
      </p:sp>
      <p:sp>
        <p:nvSpPr>
          <p:cNvPr id="38924" name="Rectangle 61"/>
          <p:cNvSpPr>
            <a:spLocks noChangeArrowheads="1"/>
          </p:cNvSpPr>
          <p:nvPr/>
        </p:nvSpPr>
        <p:spPr bwMode="auto">
          <a:xfrm>
            <a:off x="684213" y="472778"/>
            <a:ext cx="4464050" cy="2351484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25" name="Line 62"/>
          <p:cNvSpPr>
            <a:spLocks noChangeShapeType="1"/>
          </p:cNvSpPr>
          <p:nvPr/>
        </p:nvSpPr>
        <p:spPr bwMode="auto">
          <a:xfrm>
            <a:off x="5867400" y="1335981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6" name="Line 63"/>
          <p:cNvSpPr>
            <a:spLocks noChangeShapeType="1"/>
          </p:cNvSpPr>
          <p:nvPr/>
        </p:nvSpPr>
        <p:spPr bwMode="auto">
          <a:xfrm>
            <a:off x="6513513" y="1227634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27" name="Line 64"/>
          <p:cNvSpPr>
            <a:spLocks noChangeShapeType="1"/>
          </p:cNvSpPr>
          <p:nvPr/>
        </p:nvSpPr>
        <p:spPr bwMode="auto">
          <a:xfrm flipH="1" flipV="1">
            <a:off x="6513513" y="1227634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8" name="Rectangle 65"/>
          <p:cNvSpPr>
            <a:spLocks noChangeArrowheads="1"/>
          </p:cNvSpPr>
          <p:nvPr/>
        </p:nvSpPr>
        <p:spPr bwMode="auto">
          <a:xfrm>
            <a:off x="7305675" y="958553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FK</a:t>
            </a:r>
            <a:endParaRPr lang="en-US" b="1"/>
          </a:p>
        </p:txBody>
      </p:sp>
      <p:sp>
        <p:nvSpPr>
          <p:cNvPr id="38929" name="Line 67"/>
          <p:cNvSpPr>
            <a:spLocks noChangeShapeType="1"/>
          </p:cNvSpPr>
          <p:nvPr/>
        </p:nvSpPr>
        <p:spPr bwMode="auto">
          <a:xfrm>
            <a:off x="5867400" y="2092028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0" name="Line 68"/>
          <p:cNvSpPr>
            <a:spLocks noChangeShapeType="1"/>
          </p:cNvSpPr>
          <p:nvPr/>
        </p:nvSpPr>
        <p:spPr bwMode="auto">
          <a:xfrm>
            <a:off x="6513513" y="1983681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31" name="Line 69"/>
          <p:cNvSpPr>
            <a:spLocks noChangeShapeType="1"/>
          </p:cNvSpPr>
          <p:nvPr/>
        </p:nvSpPr>
        <p:spPr bwMode="auto">
          <a:xfrm flipH="1" flipV="1">
            <a:off x="6513513" y="1983681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2" name="Rectangle 70"/>
          <p:cNvSpPr>
            <a:spLocks noChangeArrowheads="1"/>
          </p:cNvSpPr>
          <p:nvPr/>
        </p:nvSpPr>
        <p:spPr bwMode="auto">
          <a:xfrm>
            <a:off x="7305675" y="1714599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AK</a:t>
            </a:r>
            <a:endParaRPr lang="en-US" b="1"/>
          </a:p>
        </p:txBody>
      </p:sp>
      <p:sp>
        <p:nvSpPr>
          <p:cNvPr id="38933" name="Line 72"/>
          <p:cNvSpPr>
            <a:spLocks noChangeShapeType="1"/>
          </p:cNvSpPr>
          <p:nvPr/>
        </p:nvSpPr>
        <p:spPr bwMode="auto">
          <a:xfrm>
            <a:off x="5867400" y="2848074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4" name="Line 73"/>
          <p:cNvSpPr>
            <a:spLocks noChangeShapeType="1"/>
          </p:cNvSpPr>
          <p:nvPr/>
        </p:nvSpPr>
        <p:spPr bwMode="auto">
          <a:xfrm>
            <a:off x="6513513" y="2739728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35" name="Line 74"/>
          <p:cNvSpPr>
            <a:spLocks noChangeShapeType="1"/>
          </p:cNvSpPr>
          <p:nvPr/>
        </p:nvSpPr>
        <p:spPr bwMode="auto">
          <a:xfrm flipH="1" flipV="1">
            <a:off x="6513513" y="2739728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6" name="Rectangle 75"/>
          <p:cNvSpPr>
            <a:spLocks noChangeArrowheads="1"/>
          </p:cNvSpPr>
          <p:nvPr/>
        </p:nvSpPr>
        <p:spPr bwMode="auto">
          <a:xfrm>
            <a:off x="7305675" y="2470647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AF</a:t>
            </a:r>
            <a:endParaRPr lang="en-US" b="1"/>
          </a:p>
        </p:txBody>
      </p:sp>
      <p:sp>
        <p:nvSpPr>
          <p:cNvPr id="38937" name="Line 77"/>
          <p:cNvSpPr>
            <a:spLocks noChangeShapeType="1"/>
          </p:cNvSpPr>
          <p:nvPr/>
        </p:nvSpPr>
        <p:spPr bwMode="auto">
          <a:xfrm>
            <a:off x="5867400" y="3604122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8" name="Line 78"/>
          <p:cNvSpPr>
            <a:spLocks noChangeShapeType="1"/>
          </p:cNvSpPr>
          <p:nvPr/>
        </p:nvSpPr>
        <p:spPr bwMode="auto">
          <a:xfrm>
            <a:off x="6513513" y="3495774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39" name="Line 79"/>
          <p:cNvSpPr>
            <a:spLocks noChangeShapeType="1"/>
          </p:cNvSpPr>
          <p:nvPr/>
        </p:nvSpPr>
        <p:spPr bwMode="auto">
          <a:xfrm flipH="1" flipV="1">
            <a:off x="6513513" y="3495775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40" name="Rectangle 80"/>
          <p:cNvSpPr>
            <a:spLocks noChangeArrowheads="1"/>
          </p:cNvSpPr>
          <p:nvPr/>
        </p:nvSpPr>
        <p:spPr bwMode="auto">
          <a:xfrm>
            <a:off x="7305675" y="3226693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SV</a:t>
            </a:r>
            <a:endParaRPr lang="en-US" b="1"/>
          </a:p>
        </p:txBody>
      </p:sp>
      <p:sp>
        <p:nvSpPr>
          <p:cNvPr id="38941" name="Line 82"/>
          <p:cNvSpPr>
            <a:spLocks noChangeShapeType="1"/>
          </p:cNvSpPr>
          <p:nvPr/>
        </p:nvSpPr>
        <p:spPr bwMode="auto">
          <a:xfrm flipH="1">
            <a:off x="4067176" y="579934"/>
            <a:ext cx="1800225" cy="8643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2" name="Line 83"/>
          <p:cNvSpPr>
            <a:spLocks noChangeShapeType="1"/>
          </p:cNvSpPr>
          <p:nvPr/>
        </p:nvSpPr>
        <p:spPr bwMode="auto">
          <a:xfrm flipH="1">
            <a:off x="4067176" y="1335981"/>
            <a:ext cx="1800225" cy="2166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3" name="Line 84"/>
          <p:cNvSpPr>
            <a:spLocks noChangeShapeType="1"/>
          </p:cNvSpPr>
          <p:nvPr/>
        </p:nvSpPr>
        <p:spPr bwMode="auto">
          <a:xfrm flipH="1" flipV="1">
            <a:off x="4067176" y="1659831"/>
            <a:ext cx="1800225" cy="4321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4" name="Line 85"/>
          <p:cNvSpPr>
            <a:spLocks noChangeShapeType="1"/>
          </p:cNvSpPr>
          <p:nvPr/>
        </p:nvSpPr>
        <p:spPr bwMode="auto">
          <a:xfrm flipH="1" flipV="1">
            <a:off x="4067176" y="1768178"/>
            <a:ext cx="1800225" cy="10798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5" name="Line 86"/>
          <p:cNvSpPr>
            <a:spLocks noChangeShapeType="1"/>
          </p:cNvSpPr>
          <p:nvPr/>
        </p:nvSpPr>
        <p:spPr bwMode="auto">
          <a:xfrm flipH="1" flipV="1">
            <a:off x="4067176" y="1876525"/>
            <a:ext cx="1800225" cy="17275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6" name="Line 88"/>
          <p:cNvSpPr>
            <a:spLocks noChangeShapeType="1"/>
          </p:cNvSpPr>
          <p:nvPr/>
        </p:nvSpPr>
        <p:spPr bwMode="auto">
          <a:xfrm flipV="1">
            <a:off x="827584" y="1852712"/>
            <a:ext cx="359866" cy="107907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51" name="Rectangle 96"/>
          <p:cNvSpPr>
            <a:spLocks noChangeArrowheads="1"/>
          </p:cNvSpPr>
          <p:nvPr/>
        </p:nvSpPr>
        <p:spPr bwMode="auto">
          <a:xfrm>
            <a:off x="2555875" y="1041897"/>
            <a:ext cx="1511300" cy="113466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2" name="Text Box 97"/>
          <p:cNvSpPr txBox="1">
            <a:spLocks noChangeArrowheads="1"/>
          </p:cNvSpPr>
          <p:nvPr/>
        </p:nvSpPr>
        <p:spPr bwMode="auto">
          <a:xfrm>
            <a:off x="889000" y="721028"/>
            <a:ext cx="288816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600" dirty="0"/>
              <a:t>Webbläsare        </a:t>
            </a:r>
            <a:r>
              <a:rPr lang="sv-SE" sz="1600" dirty="0" smtClean="0"/>
              <a:t>  Webbserver</a:t>
            </a:r>
            <a:endParaRPr lang="en-US" sz="1600" dirty="0"/>
          </a:p>
        </p:txBody>
      </p:sp>
      <p:sp>
        <p:nvSpPr>
          <p:cNvPr id="38953" name="Rectangle 98"/>
          <p:cNvSpPr>
            <a:spLocks noChangeArrowheads="1"/>
          </p:cNvSpPr>
          <p:nvPr/>
        </p:nvSpPr>
        <p:spPr bwMode="auto">
          <a:xfrm>
            <a:off x="971550" y="1041897"/>
            <a:ext cx="1079500" cy="7024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4" name="Line 99"/>
          <p:cNvSpPr>
            <a:spLocks noChangeShapeType="1"/>
          </p:cNvSpPr>
          <p:nvPr/>
        </p:nvSpPr>
        <p:spPr bwMode="auto">
          <a:xfrm>
            <a:off x="2051051" y="1366937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57" name="Rectangle 103" descr="25%"/>
          <p:cNvSpPr>
            <a:spLocks noChangeArrowheads="1"/>
          </p:cNvSpPr>
          <p:nvPr/>
        </p:nvSpPr>
        <p:spPr bwMode="auto">
          <a:xfrm>
            <a:off x="4500563" y="1095474"/>
            <a:ext cx="215453" cy="1332260"/>
          </a:xfrm>
          <a:prstGeom prst="rect">
            <a:avLst/>
          </a:prstGeom>
          <a:pattFill prst="pct25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8" name="Rectangle 104"/>
          <p:cNvSpPr>
            <a:spLocks noChangeArrowheads="1"/>
          </p:cNvSpPr>
          <p:nvPr/>
        </p:nvSpPr>
        <p:spPr bwMode="auto">
          <a:xfrm>
            <a:off x="4860925" y="771625"/>
            <a:ext cx="71438" cy="19978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9" name="Text Box 106"/>
          <p:cNvSpPr txBox="1">
            <a:spLocks noChangeArrowheads="1"/>
          </p:cNvSpPr>
          <p:nvPr/>
        </p:nvSpPr>
        <p:spPr bwMode="auto">
          <a:xfrm>
            <a:off x="4346575" y="483518"/>
            <a:ext cx="53893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/>
              <a:t>Lokal</a:t>
            </a:r>
            <a:br>
              <a:rPr lang="sv-SE" sz="1200" dirty="0"/>
            </a:br>
            <a:r>
              <a:rPr lang="sv-SE" sz="1200" dirty="0"/>
              <a:t>SHS-</a:t>
            </a:r>
          </a:p>
          <a:p>
            <a:r>
              <a:rPr lang="sv-SE" sz="1200" dirty="0"/>
              <a:t>nod</a:t>
            </a:r>
            <a:endParaRPr lang="en-US" sz="1200" dirty="0"/>
          </a:p>
        </p:txBody>
      </p:sp>
      <p:sp>
        <p:nvSpPr>
          <p:cNvPr id="38961" name="Rectangle 108"/>
          <p:cNvSpPr>
            <a:spLocks noChangeArrowheads="1"/>
          </p:cNvSpPr>
          <p:nvPr/>
        </p:nvSpPr>
        <p:spPr bwMode="auto">
          <a:xfrm>
            <a:off x="4284664" y="879972"/>
            <a:ext cx="71437" cy="162044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64" name="AutoShape 113"/>
          <p:cNvSpPr>
            <a:spLocks noChangeArrowheads="1"/>
          </p:cNvSpPr>
          <p:nvPr/>
        </p:nvSpPr>
        <p:spPr bwMode="auto">
          <a:xfrm>
            <a:off x="2051720" y="3363838"/>
            <a:ext cx="2448272" cy="1368152"/>
          </a:xfrm>
          <a:prstGeom prst="wedgeRoundRectCallout">
            <a:avLst>
              <a:gd name="adj1" fmla="val -22119"/>
              <a:gd name="adj2" fmla="val -81663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r>
              <a:rPr lang="sv-SE" sz="2000" dirty="0" smtClean="0"/>
              <a:t>Användarkatalog ?</a:t>
            </a:r>
          </a:p>
          <a:p>
            <a:pPr>
              <a:buFontTx/>
              <a:buChar char="-"/>
            </a:pPr>
            <a:r>
              <a:rPr lang="sv-SE" sz="2000" dirty="0" smtClean="0"/>
              <a:t> AD</a:t>
            </a:r>
          </a:p>
          <a:p>
            <a:pPr>
              <a:buFontTx/>
              <a:buChar char="-"/>
            </a:pPr>
            <a:r>
              <a:rPr lang="sv-SE" sz="2000" dirty="0" smtClean="0"/>
              <a:t> Novell</a:t>
            </a:r>
          </a:p>
          <a:p>
            <a:pPr>
              <a:buFontTx/>
              <a:buChar char="-"/>
            </a:pPr>
            <a:r>
              <a:rPr lang="sv-SE" sz="2000" dirty="0" smtClean="0"/>
              <a:t> Inbyggd</a:t>
            </a:r>
            <a:endParaRPr lang="en-US" sz="2000" dirty="0"/>
          </a:p>
        </p:txBody>
      </p:sp>
      <p:sp>
        <p:nvSpPr>
          <p:cNvPr id="45" name="Oval 54"/>
          <p:cNvSpPr>
            <a:spLocks noChangeArrowheads="1"/>
          </p:cNvSpPr>
          <p:nvPr/>
        </p:nvSpPr>
        <p:spPr bwMode="auto">
          <a:xfrm>
            <a:off x="2339752" y="2328430"/>
            <a:ext cx="713036" cy="170309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sv-SE"/>
          </a:p>
        </p:txBody>
      </p:sp>
      <p:sp>
        <p:nvSpPr>
          <p:cNvPr id="46" name="Oval 54"/>
          <p:cNvSpPr>
            <a:spLocks noChangeArrowheads="1"/>
          </p:cNvSpPr>
          <p:nvPr/>
        </p:nvSpPr>
        <p:spPr bwMode="auto">
          <a:xfrm>
            <a:off x="2339752" y="2590169"/>
            <a:ext cx="713036" cy="170309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sv-SE"/>
          </a:p>
        </p:txBody>
      </p:sp>
      <p:sp>
        <p:nvSpPr>
          <p:cNvPr id="47" name="Line 99"/>
          <p:cNvSpPr>
            <a:spLocks noChangeShapeType="1"/>
          </p:cNvSpPr>
          <p:nvPr/>
        </p:nvSpPr>
        <p:spPr bwMode="auto">
          <a:xfrm>
            <a:off x="2339752" y="2400436"/>
            <a:ext cx="0" cy="28803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48" name="Line 99"/>
          <p:cNvSpPr>
            <a:spLocks noChangeShapeType="1"/>
          </p:cNvSpPr>
          <p:nvPr/>
        </p:nvSpPr>
        <p:spPr bwMode="auto">
          <a:xfrm>
            <a:off x="3059832" y="2400438"/>
            <a:ext cx="0" cy="28803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49" name="Line 99"/>
          <p:cNvSpPr>
            <a:spLocks noChangeShapeType="1"/>
          </p:cNvSpPr>
          <p:nvPr/>
        </p:nvSpPr>
        <p:spPr bwMode="auto">
          <a:xfrm>
            <a:off x="2699792" y="2139702"/>
            <a:ext cx="0" cy="21602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med" len="med"/>
          </a:ln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195486"/>
            <a:ext cx="8712968" cy="48245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29444" cy="598872"/>
          </a:xfrm>
        </p:spPr>
        <p:txBody>
          <a:bodyPr/>
          <a:lstStyle/>
          <a:p>
            <a:r>
              <a:rPr lang="sv-SE" dirty="0" smtClean="0"/>
              <a:t>Vad har krånglat mest?   1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71500" y="1131590"/>
            <a:ext cx="8248972" cy="3816424"/>
          </a:xfrm>
        </p:spPr>
        <p:txBody>
          <a:bodyPr>
            <a:normAutofit fontScale="70000" lnSpcReduction="20000"/>
          </a:bodyPr>
          <a:lstStyle/>
          <a:p>
            <a:r>
              <a:rPr lang="sv-SE" dirty="0" smtClean="0"/>
              <a:t>(Brandväggsdefinitioner!!!)</a:t>
            </a:r>
          </a:p>
          <a:p>
            <a:r>
              <a:rPr lang="sv-SE" dirty="0" smtClean="0"/>
              <a:t>Att vara överens om semantik/begrepp </a:t>
            </a:r>
            <a:r>
              <a:rPr lang="sv-SE" u="sng" dirty="0" smtClean="0"/>
              <a:t>är</a:t>
            </a:r>
            <a:r>
              <a:rPr lang="sv-SE" dirty="0" smtClean="0"/>
              <a:t> svårt.</a:t>
            </a:r>
          </a:p>
          <a:p>
            <a:r>
              <a:rPr lang="sv-SE" dirty="0" smtClean="0"/>
              <a:t>Utvecklare glömmer ibland att det är xml:en på sladden som </a:t>
            </a:r>
            <a:r>
              <a:rPr lang="sv-SE" u="sng" dirty="0" smtClean="0"/>
              <a:t>utgör informationskontraktet</a:t>
            </a:r>
            <a:r>
              <a:rPr lang="sv-SE" dirty="0" smtClean="0"/>
              <a:t>, inte hur det råkar översättas från/till objekt i .NET eller Java. Contract first! </a:t>
            </a:r>
            <a:endParaRPr lang="sv-SE" dirty="0" smtClean="0"/>
          </a:p>
          <a:p>
            <a:r>
              <a:rPr lang="sv-SE" dirty="0" smtClean="0"/>
              <a:t>Svårt att veta var SOAP Faults kommer från – skriv bra texter!</a:t>
            </a:r>
            <a:endParaRPr lang="sv-SE" dirty="0" smtClean="0"/>
          </a:p>
          <a:p>
            <a:r>
              <a:rPr lang="sv-SE" dirty="0" smtClean="0"/>
              <a:t>Skaffa Fiddler, TCPtrace etc så ni kan inspektera vad som </a:t>
            </a:r>
            <a:r>
              <a:rPr lang="sv-SE" u="sng" dirty="0" smtClean="0"/>
              <a:t>verkligen</a:t>
            </a:r>
            <a:r>
              <a:rPr lang="sv-SE" dirty="0" smtClean="0"/>
              <a:t> åker in/ut!</a:t>
            </a:r>
          </a:p>
          <a:p>
            <a:r>
              <a:rPr lang="sv-SE" dirty="0" smtClean="0"/>
              <a:t>Eller t.ex. TraceExtension till .NET2, utmärkt ifall https-kryptering hindrar TCP-inspektion. Eller WCF messageLogging.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318964"/>
            <a:ext cx="8712968" cy="48245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29444" cy="598872"/>
          </a:xfrm>
        </p:spPr>
        <p:txBody>
          <a:bodyPr/>
          <a:lstStyle/>
          <a:p>
            <a:r>
              <a:rPr lang="sv-SE" dirty="0" smtClean="0"/>
              <a:t>Vad har krånglat mest?   2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71500" y="1131590"/>
            <a:ext cx="8248972" cy="3816424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Frivilliga xml-fält är en </a:t>
            </a:r>
            <a:r>
              <a:rPr lang="sv-SE" u="sng" dirty="0" smtClean="0"/>
              <a:t>soppa</a:t>
            </a:r>
            <a:r>
              <a:rPr lang="sv-SE" dirty="0" smtClean="0"/>
              <a:t>!</a:t>
            </a:r>
          </a:p>
          <a:p>
            <a:pPr lvl="1"/>
            <a:r>
              <a:rPr lang="sv-SE" dirty="0" smtClean="0"/>
              <a:t>Omitted, missing, empty, optional, vad </a:t>
            </a:r>
            <a:r>
              <a:rPr lang="sv-SE" u="sng" dirty="0" smtClean="0"/>
              <a:t>är</a:t>
            </a:r>
            <a:r>
              <a:rPr lang="sv-SE" dirty="0" smtClean="0"/>
              <a:t> det?</a:t>
            </a:r>
          </a:p>
          <a:p>
            <a:pPr lvl="1"/>
            <a:r>
              <a:rPr lang="sv-SE" dirty="0" smtClean="0"/>
              <a:t>Nillable, minOccurs="0” ?</a:t>
            </a:r>
          </a:p>
          <a:p>
            <a:pPr lvl="1"/>
            <a:r>
              <a:rPr lang="sv-SE" dirty="0" smtClean="0"/>
              <a:t>&lt;tag1 /&gt;, &lt;tag1&gt;&lt;/tag1&gt; ?</a:t>
            </a:r>
          </a:p>
          <a:p>
            <a:pPr lvl="1"/>
            <a:r>
              <a:rPr lang="sv-SE" dirty="0" smtClean="0"/>
              <a:t>Genereras olika i olika ramverk</a:t>
            </a:r>
          </a:p>
          <a:p>
            <a:r>
              <a:rPr lang="sv-SE" dirty="0" smtClean="0"/>
              <a:t>Jag lutar numera åt att ha extra ”exists-fält” som är ”0” eller ”1” (även xml-boolean är misstänkt) och att alltid kräva grundfältet ifråga, om än med ”0” då det inte ”finns”.</a:t>
            </a:r>
          </a:p>
          <a:p>
            <a:endParaRPr lang="sv-SE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318964"/>
            <a:ext cx="8712968" cy="48245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29444" cy="598872"/>
          </a:xfrm>
        </p:spPr>
        <p:txBody>
          <a:bodyPr/>
          <a:lstStyle/>
          <a:p>
            <a:r>
              <a:rPr lang="sv-SE" dirty="0" smtClean="0"/>
              <a:t>Vad har krånglat mest?   3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71500" y="1131590"/>
            <a:ext cx="8248972" cy="3816424"/>
          </a:xfrm>
        </p:spPr>
        <p:txBody>
          <a:bodyPr>
            <a:normAutofit fontScale="85000" lnSpcReduction="10000"/>
          </a:bodyPr>
          <a:lstStyle/>
          <a:p>
            <a:r>
              <a:rPr lang="sv-SE" dirty="0" smtClean="0"/>
              <a:t>Slippa objektöversättning för WebServices</a:t>
            </a:r>
          </a:p>
          <a:p>
            <a:pPr lvl="1"/>
            <a:r>
              <a:rPr lang="sv-SE" dirty="0" smtClean="0"/>
              <a:t>Trassligt för WS via.NET i att få tag i xml-svaret i sig för vidare användning i xslt eller annat vidareskickande (TraceExtension resp IDispatchMessageInspector rätt meckiga)</a:t>
            </a:r>
          </a:p>
          <a:p>
            <a:pPr lvl="1"/>
            <a:r>
              <a:rPr lang="sv-SE" dirty="0" smtClean="0"/>
              <a:t>Liknande trassel i Java f ö, en bekant ägnade dagar åt att översätta tillbaka från objekt till xml igen…</a:t>
            </a:r>
          </a:p>
          <a:p>
            <a:pPr lvl="1"/>
            <a:r>
              <a:rPr lang="sv-SE" dirty="0" smtClean="0"/>
              <a:t>I ett sammanhang har jag helt struntat i WS-stödet i .NET och gjort direkt anrop via HttpWebRequest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95486"/>
            <a:ext cx="8712968" cy="48245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29444" cy="598872"/>
          </a:xfrm>
        </p:spPr>
        <p:txBody>
          <a:bodyPr/>
          <a:lstStyle/>
          <a:p>
            <a:r>
              <a:rPr lang="sv-SE" dirty="0" smtClean="0"/>
              <a:t>Interoperabilitet ÄR viktigt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23528" y="915566"/>
            <a:ext cx="8496944" cy="3960440"/>
          </a:xfrm>
        </p:spPr>
        <p:txBody>
          <a:bodyPr>
            <a:noAutofit/>
          </a:bodyPr>
          <a:lstStyle/>
          <a:p>
            <a:r>
              <a:rPr lang="sv-SE" sz="2300" dirty="0" smtClean="0"/>
              <a:t>Olika IT-lösningar inom en organisatiom måste kunna samverka internt</a:t>
            </a:r>
          </a:p>
          <a:p>
            <a:r>
              <a:rPr lang="sv-SE" sz="2300" dirty="0" smtClean="0"/>
              <a:t>Man måste också kunna samverka externt med andra parter</a:t>
            </a:r>
          </a:p>
          <a:p>
            <a:r>
              <a:rPr lang="sv-SE" sz="2300" dirty="0" smtClean="0"/>
              <a:t>I stort sett </a:t>
            </a:r>
            <a:r>
              <a:rPr lang="sv-SE" sz="2300" u="sng" dirty="0" smtClean="0"/>
              <a:t>ingen</a:t>
            </a:r>
            <a:r>
              <a:rPr lang="sv-SE" sz="2300" dirty="0" smtClean="0"/>
              <a:t> organisation har </a:t>
            </a:r>
            <a:r>
              <a:rPr lang="sv-SE" sz="2300" u="sng" dirty="0" smtClean="0"/>
              <a:t>en</a:t>
            </a:r>
            <a:r>
              <a:rPr lang="sv-SE" sz="2300" dirty="0" smtClean="0"/>
              <a:t> enda teknikmiljö</a:t>
            </a:r>
          </a:p>
          <a:p>
            <a:r>
              <a:rPr lang="sv-SE" sz="2300" u="sng" dirty="0" smtClean="0"/>
              <a:t>Om</a:t>
            </a:r>
            <a:r>
              <a:rPr lang="sv-SE" sz="2300" dirty="0" smtClean="0"/>
              <a:t> man hade en enda teknikmiljö så shoppas det raskt ett nytt dotterbolag eller man blir uppköpt – vips så är det blandade miljöer</a:t>
            </a:r>
          </a:p>
          <a:p>
            <a:r>
              <a:rPr lang="sv-SE" sz="2300" dirty="0" smtClean="0"/>
              <a:t>Ökande andel standardsystem och moln-applikationer – de har den teknikmiljö de råkar ha och väljs utifrån funktionella egenskaper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496" y="-20538"/>
            <a:ext cx="8686800" cy="598872"/>
          </a:xfrm>
        </p:spPr>
        <p:txBody>
          <a:bodyPr/>
          <a:lstStyle/>
          <a:p>
            <a:r>
              <a:rPr lang="sv-SE" dirty="0" smtClean="0"/>
              <a:t>Ex: Generering av objekt från wsdl</a:t>
            </a:r>
            <a:endParaRPr lang="sv-SE" dirty="0"/>
          </a:p>
        </p:txBody>
      </p:sp>
      <p:sp>
        <p:nvSpPr>
          <p:cNvPr id="6" name="Rectangle 5"/>
          <p:cNvSpPr/>
          <p:nvPr/>
        </p:nvSpPr>
        <p:spPr>
          <a:xfrm>
            <a:off x="539552" y="3363838"/>
            <a:ext cx="7776864" cy="160043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sv-SE" sz="1400" b="1" dirty="0" smtClean="0">
                <a:hlinkClick r:id=""/>
              </a:rPr>
              <a:t>-</a:t>
            </a:r>
            <a:r>
              <a:rPr lang="sv-SE" sz="1400" dirty="0" smtClean="0"/>
              <a:t> &lt;xs:complexType name="</a:t>
            </a:r>
            <a:r>
              <a:rPr lang="sv-SE" sz="1400" b="1" dirty="0" smtClean="0"/>
              <a:t>informationtyper</a:t>
            </a:r>
            <a:r>
              <a:rPr lang="sv-SE" sz="1400" dirty="0" smtClean="0"/>
              <a:t>"&gt;</a:t>
            </a:r>
          </a:p>
          <a:p>
            <a:r>
              <a:rPr lang="sv-SE" sz="1400" b="1" dirty="0" smtClean="0">
                <a:hlinkClick r:id=""/>
              </a:rPr>
              <a:t>-</a:t>
            </a:r>
            <a:r>
              <a:rPr lang="sv-SE" sz="1400" dirty="0" smtClean="0"/>
              <a:t>   &lt;xs:all&gt;</a:t>
            </a:r>
          </a:p>
          <a:p>
            <a:r>
              <a:rPr lang="sv-SE" sz="1400" b="1" dirty="0" smtClean="0"/>
              <a:t> </a:t>
            </a:r>
            <a:r>
              <a:rPr lang="sv-SE" sz="1400" dirty="0" smtClean="0"/>
              <a:t>     &lt;xs:element name="</a:t>
            </a:r>
            <a:r>
              <a:rPr lang="sv-SE" sz="1400" b="1" dirty="0" smtClean="0"/>
              <a:t>arbetsskadelivranta</a:t>
            </a:r>
            <a:r>
              <a:rPr lang="sv-SE" sz="1400" dirty="0" smtClean="0"/>
              <a:t>" type="</a:t>
            </a:r>
            <a:r>
              <a:rPr lang="sv-SE" sz="1400" b="1" dirty="0" smtClean="0"/>
              <a:t>xs:boolean</a:t>
            </a:r>
            <a:r>
              <a:rPr lang="sv-SE" sz="1400" dirty="0" smtClean="0"/>
              <a:t>" minOccurs="</a:t>
            </a:r>
            <a:r>
              <a:rPr lang="sv-SE" sz="1400" b="1" dirty="0" smtClean="0"/>
              <a:t>0</a:t>
            </a:r>
            <a:r>
              <a:rPr lang="sv-SE" sz="1400" dirty="0" smtClean="0"/>
              <a:t>" /&gt; </a:t>
            </a:r>
          </a:p>
          <a:p>
            <a:r>
              <a:rPr lang="sv-SE" sz="1400" b="1" dirty="0" smtClean="0"/>
              <a:t>     </a:t>
            </a:r>
            <a:r>
              <a:rPr lang="sv-SE" sz="1400" dirty="0" smtClean="0"/>
              <a:t> &lt;xs:element name="</a:t>
            </a:r>
            <a:r>
              <a:rPr lang="sv-SE" sz="1400" b="1" dirty="0" smtClean="0"/>
              <a:t>sjukOchAktivitetsersattning</a:t>
            </a:r>
            <a:r>
              <a:rPr lang="sv-SE" sz="1400" dirty="0" smtClean="0"/>
              <a:t>" type="</a:t>
            </a:r>
            <a:r>
              <a:rPr lang="sv-SE" sz="1400" b="1" dirty="0" smtClean="0"/>
              <a:t>xs:boolean</a:t>
            </a:r>
            <a:r>
              <a:rPr lang="sv-SE" sz="1400" dirty="0" smtClean="0"/>
              <a:t>" minOccurs="</a:t>
            </a:r>
            <a:r>
              <a:rPr lang="sv-SE" sz="1400" b="1" dirty="0" smtClean="0"/>
              <a:t>0</a:t>
            </a:r>
            <a:r>
              <a:rPr lang="sv-SE" sz="1400" dirty="0" smtClean="0"/>
              <a:t>" /&gt; </a:t>
            </a:r>
          </a:p>
          <a:p>
            <a:r>
              <a:rPr lang="sv-SE" sz="1400" b="1" dirty="0" smtClean="0"/>
              <a:t> </a:t>
            </a:r>
            <a:r>
              <a:rPr lang="sv-SE" sz="1400" dirty="0" smtClean="0"/>
              <a:t>     &lt;xs:element name="</a:t>
            </a:r>
            <a:r>
              <a:rPr lang="sv-SE" sz="1400" b="1" dirty="0" smtClean="0"/>
              <a:t>pension</a:t>
            </a:r>
            <a:r>
              <a:rPr lang="sv-SE" sz="1400" dirty="0" smtClean="0"/>
              <a:t>" type="</a:t>
            </a:r>
            <a:r>
              <a:rPr lang="sv-SE" sz="1400" b="1" dirty="0" smtClean="0"/>
              <a:t>xs:boolean</a:t>
            </a:r>
            <a:r>
              <a:rPr lang="sv-SE" sz="1400" dirty="0" smtClean="0"/>
              <a:t>" minOccurs="</a:t>
            </a:r>
            <a:r>
              <a:rPr lang="sv-SE" sz="1400" b="1" dirty="0" smtClean="0"/>
              <a:t>0</a:t>
            </a:r>
            <a:r>
              <a:rPr lang="sv-SE" sz="1400" dirty="0" smtClean="0"/>
              <a:t>" /&gt; </a:t>
            </a:r>
          </a:p>
          <a:p>
            <a:r>
              <a:rPr lang="sv-SE" sz="1400" b="1" dirty="0" smtClean="0"/>
              <a:t>     </a:t>
            </a:r>
            <a:r>
              <a:rPr lang="sv-SE" sz="1400" dirty="0" smtClean="0"/>
              <a:t> &lt;xs:element name="</a:t>
            </a:r>
            <a:r>
              <a:rPr lang="sv-SE" sz="1400" b="1" dirty="0" smtClean="0"/>
              <a:t>prognos</a:t>
            </a:r>
            <a:r>
              <a:rPr lang="sv-SE" sz="1400" dirty="0" smtClean="0"/>
              <a:t>" type="</a:t>
            </a:r>
            <a:r>
              <a:rPr lang="sv-SE" sz="1400" b="1" dirty="0" smtClean="0"/>
              <a:t>xs:boolean</a:t>
            </a:r>
            <a:r>
              <a:rPr lang="sv-SE" sz="1400" dirty="0" smtClean="0"/>
              <a:t>" minOccurs="</a:t>
            </a:r>
            <a:r>
              <a:rPr lang="sv-SE" sz="1400" b="1" dirty="0" smtClean="0"/>
              <a:t>0</a:t>
            </a:r>
            <a:r>
              <a:rPr lang="sv-SE" sz="1400" dirty="0" smtClean="0"/>
              <a:t>" /&gt; </a:t>
            </a:r>
          </a:p>
          <a:p>
            <a:r>
              <a:rPr lang="sv-SE" sz="1400" b="1" dirty="0" smtClean="0"/>
              <a:t>     </a:t>
            </a:r>
            <a:r>
              <a:rPr lang="sv-SE" sz="1400" dirty="0" smtClean="0"/>
              <a:t> &lt;xs:element name="</a:t>
            </a:r>
            <a:r>
              <a:rPr lang="sv-SE" sz="1400" b="1" dirty="0" smtClean="0"/>
              <a:t>tillfalligForaldrapenning</a:t>
            </a:r>
            <a:r>
              <a:rPr lang="sv-SE" sz="1400" dirty="0" smtClean="0"/>
              <a:t>" type="</a:t>
            </a:r>
            <a:r>
              <a:rPr lang="sv-SE" sz="1400" b="1" dirty="0" smtClean="0"/>
              <a:t>xs:boolean</a:t>
            </a:r>
            <a:r>
              <a:rPr lang="sv-SE" sz="1400" dirty="0" smtClean="0"/>
              <a:t>" minOccurs="</a:t>
            </a:r>
            <a:r>
              <a:rPr lang="sv-SE" sz="1400" b="1" dirty="0" smtClean="0"/>
              <a:t>0</a:t>
            </a:r>
            <a:r>
              <a:rPr lang="sv-SE" sz="1400" dirty="0" smtClean="0"/>
              <a:t>" /&gt; </a:t>
            </a:r>
            <a:endParaRPr lang="sv-SE" sz="1400" dirty="0"/>
          </a:p>
        </p:txBody>
      </p:sp>
      <p:pic>
        <p:nvPicPr>
          <p:cNvPr id="1027" name="Picture 3" descr="C:\_SHO1860_VaioC\va_Proj\aa_div_föredrag_etc\TechDays2011Orebro\vs-clip1-specified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771550"/>
            <a:ext cx="7743029" cy="216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251520" y="195486"/>
            <a:ext cx="8712968" cy="48245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914" name="Line 25"/>
          <p:cNvSpPr>
            <a:spLocks noChangeShapeType="1"/>
          </p:cNvSpPr>
          <p:nvPr/>
        </p:nvSpPr>
        <p:spPr bwMode="auto">
          <a:xfrm>
            <a:off x="5868988" y="579934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15" name="Line 26"/>
          <p:cNvSpPr>
            <a:spLocks noChangeShapeType="1"/>
          </p:cNvSpPr>
          <p:nvPr/>
        </p:nvSpPr>
        <p:spPr bwMode="auto">
          <a:xfrm>
            <a:off x="6515100" y="471587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16" name="Line 27"/>
          <p:cNvSpPr>
            <a:spLocks noChangeShapeType="1"/>
          </p:cNvSpPr>
          <p:nvPr/>
        </p:nvSpPr>
        <p:spPr bwMode="auto">
          <a:xfrm flipH="1" flipV="1">
            <a:off x="6515100" y="471587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17" name="Rectangle 28"/>
          <p:cNvSpPr>
            <a:spLocks noChangeArrowheads="1"/>
          </p:cNvSpPr>
          <p:nvPr/>
        </p:nvSpPr>
        <p:spPr bwMode="auto">
          <a:xfrm>
            <a:off x="7307264" y="202506"/>
            <a:ext cx="1296987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CSN</a:t>
            </a:r>
            <a:endParaRPr lang="en-US" b="1"/>
          </a:p>
        </p:txBody>
      </p:sp>
      <p:sp>
        <p:nvSpPr>
          <p:cNvPr id="38918" name="Oval 54"/>
          <p:cNvSpPr>
            <a:spLocks noChangeArrowheads="1"/>
          </p:cNvSpPr>
          <p:nvPr/>
        </p:nvSpPr>
        <p:spPr bwMode="auto">
          <a:xfrm>
            <a:off x="466204" y="3380929"/>
            <a:ext cx="433388" cy="1619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sv-SE"/>
          </a:p>
        </p:txBody>
      </p:sp>
      <p:sp>
        <p:nvSpPr>
          <p:cNvPr id="38919" name="Line 56"/>
          <p:cNvSpPr>
            <a:spLocks noChangeShapeType="1"/>
          </p:cNvSpPr>
          <p:nvPr/>
        </p:nvSpPr>
        <p:spPr bwMode="auto">
          <a:xfrm>
            <a:off x="682104" y="3544044"/>
            <a:ext cx="0" cy="2155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0" name="Line 57"/>
          <p:cNvSpPr>
            <a:spLocks noChangeShapeType="1"/>
          </p:cNvSpPr>
          <p:nvPr/>
        </p:nvSpPr>
        <p:spPr bwMode="auto">
          <a:xfrm flipH="1">
            <a:off x="537642" y="3759547"/>
            <a:ext cx="144462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1" name="Line 58"/>
          <p:cNvSpPr>
            <a:spLocks noChangeShapeType="1"/>
          </p:cNvSpPr>
          <p:nvPr/>
        </p:nvSpPr>
        <p:spPr bwMode="auto">
          <a:xfrm flipH="1" flipV="1">
            <a:off x="682105" y="3759547"/>
            <a:ext cx="144463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2" name="Line 59"/>
          <p:cNvSpPr>
            <a:spLocks noChangeShapeType="1"/>
          </p:cNvSpPr>
          <p:nvPr/>
        </p:nvSpPr>
        <p:spPr bwMode="auto">
          <a:xfrm>
            <a:off x="537643" y="3651200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3" name="Text Box 60"/>
          <p:cNvSpPr txBox="1">
            <a:spLocks noChangeArrowheads="1"/>
          </p:cNvSpPr>
          <p:nvPr/>
        </p:nvSpPr>
        <p:spPr bwMode="auto">
          <a:xfrm>
            <a:off x="1140163" y="144964"/>
            <a:ext cx="343183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600" b="1" dirty="0" smtClean="0"/>
              <a:t>Multifråga som ”slav” under VIVA</a:t>
            </a:r>
            <a:endParaRPr lang="en-US" sz="1600" b="1" dirty="0"/>
          </a:p>
        </p:txBody>
      </p:sp>
      <p:sp>
        <p:nvSpPr>
          <p:cNvPr id="38924" name="Rectangle 61"/>
          <p:cNvSpPr>
            <a:spLocks noChangeArrowheads="1"/>
          </p:cNvSpPr>
          <p:nvPr/>
        </p:nvSpPr>
        <p:spPr bwMode="auto">
          <a:xfrm>
            <a:off x="539552" y="472778"/>
            <a:ext cx="4608711" cy="267503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25" name="Line 62"/>
          <p:cNvSpPr>
            <a:spLocks noChangeShapeType="1"/>
          </p:cNvSpPr>
          <p:nvPr/>
        </p:nvSpPr>
        <p:spPr bwMode="auto">
          <a:xfrm>
            <a:off x="5867400" y="1335981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6" name="Line 63"/>
          <p:cNvSpPr>
            <a:spLocks noChangeShapeType="1"/>
          </p:cNvSpPr>
          <p:nvPr/>
        </p:nvSpPr>
        <p:spPr bwMode="auto">
          <a:xfrm>
            <a:off x="6513513" y="1227634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27" name="Line 64"/>
          <p:cNvSpPr>
            <a:spLocks noChangeShapeType="1"/>
          </p:cNvSpPr>
          <p:nvPr/>
        </p:nvSpPr>
        <p:spPr bwMode="auto">
          <a:xfrm flipH="1" flipV="1">
            <a:off x="6513513" y="1227634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8" name="Rectangle 65"/>
          <p:cNvSpPr>
            <a:spLocks noChangeArrowheads="1"/>
          </p:cNvSpPr>
          <p:nvPr/>
        </p:nvSpPr>
        <p:spPr bwMode="auto">
          <a:xfrm>
            <a:off x="7305675" y="958553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FK</a:t>
            </a:r>
            <a:endParaRPr lang="en-US" b="1"/>
          </a:p>
        </p:txBody>
      </p:sp>
      <p:sp>
        <p:nvSpPr>
          <p:cNvPr id="38929" name="Line 67"/>
          <p:cNvSpPr>
            <a:spLocks noChangeShapeType="1"/>
          </p:cNvSpPr>
          <p:nvPr/>
        </p:nvSpPr>
        <p:spPr bwMode="auto">
          <a:xfrm>
            <a:off x="5867400" y="2092028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0" name="Line 68"/>
          <p:cNvSpPr>
            <a:spLocks noChangeShapeType="1"/>
          </p:cNvSpPr>
          <p:nvPr/>
        </p:nvSpPr>
        <p:spPr bwMode="auto">
          <a:xfrm>
            <a:off x="6513513" y="1983681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31" name="Line 69"/>
          <p:cNvSpPr>
            <a:spLocks noChangeShapeType="1"/>
          </p:cNvSpPr>
          <p:nvPr/>
        </p:nvSpPr>
        <p:spPr bwMode="auto">
          <a:xfrm flipH="1" flipV="1">
            <a:off x="6513513" y="1983681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2" name="Rectangle 70"/>
          <p:cNvSpPr>
            <a:spLocks noChangeArrowheads="1"/>
          </p:cNvSpPr>
          <p:nvPr/>
        </p:nvSpPr>
        <p:spPr bwMode="auto">
          <a:xfrm>
            <a:off x="7305675" y="1714599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AK</a:t>
            </a:r>
            <a:endParaRPr lang="en-US" b="1"/>
          </a:p>
        </p:txBody>
      </p:sp>
      <p:sp>
        <p:nvSpPr>
          <p:cNvPr id="38933" name="Line 72"/>
          <p:cNvSpPr>
            <a:spLocks noChangeShapeType="1"/>
          </p:cNvSpPr>
          <p:nvPr/>
        </p:nvSpPr>
        <p:spPr bwMode="auto">
          <a:xfrm>
            <a:off x="5867400" y="2848074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4" name="Line 73"/>
          <p:cNvSpPr>
            <a:spLocks noChangeShapeType="1"/>
          </p:cNvSpPr>
          <p:nvPr/>
        </p:nvSpPr>
        <p:spPr bwMode="auto">
          <a:xfrm>
            <a:off x="6513513" y="2739728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35" name="Line 74"/>
          <p:cNvSpPr>
            <a:spLocks noChangeShapeType="1"/>
          </p:cNvSpPr>
          <p:nvPr/>
        </p:nvSpPr>
        <p:spPr bwMode="auto">
          <a:xfrm flipH="1" flipV="1">
            <a:off x="6513513" y="2739728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6" name="Rectangle 75"/>
          <p:cNvSpPr>
            <a:spLocks noChangeArrowheads="1"/>
          </p:cNvSpPr>
          <p:nvPr/>
        </p:nvSpPr>
        <p:spPr bwMode="auto">
          <a:xfrm>
            <a:off x="7305675" y="2470647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AF</a:t>
            </a:r>
            <a:endParaRPr lang="en-US" b="1"/>
          </a:p>
        </p:txBody>
      </p:sp>
      <p:sp>
        <p:nvSpPr>
          <p:cNvPr id="38937" name="Line 77"/>
          <p:cNvSpPr>
            <a:spLocks noChangeShapeType="1"/>
          </p:cNvSpPr>
          <p:nvPr/>
        </p:nvSpPr>
        <p:spPr bwMode="auto">
          <a:xfrm>
            <a:off x="5867400" y="3604122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8" name="Line 78"/>
          <p:cNvSpPr>
            <a:spLocks noChangeShapeType="1"/>
          </p:cNvSpPr>
          <p:nvPr/>
        </p:nvSpPr>
        <p:spPr bwMode="auto">
          <a:xfrm>
            <a:off x="6513513" y="3495774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39" name="Line 79"/>
          <p:cNvSpPr>
            <a:spLocks noChangeShapeType="1"/>
          </p:cNvSpPr>
          <p:nvPr/>
        </p:nvSpPr>
        <p:spPr bwMode="auto">
          <a:xfrm flipH="1" flipV="1">
            <a:off x="6513513" y="3495775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40" name="Rectangle 80"/>
          <p:cNvSpPr>
            <a:spLocks noChangeArrowheads="1"/>
          </p:cNvSpPr>
          <p:nvPr/>
        </p:nvSpPr>
        <p:spPr bwMode="auto">
          <a:xfrm>
            <a:off x="7305675" y="3226693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SV</a:t>
            </a:r>
            <a:endParaRPr lang="en-US" b="1"/>
          </a:p>
        </p:txBody>
      </p:sp>
      <p:sp>
        <p:nvSpPr>
          <p:cNvPr id="38941" name="Line 82"/>
          <p:cNvSpPr>
            <a:spLocks noChangeShapeType="1"/>
          </p:cNvSpPr>
          <p:nvPr/>
        </p:nvSpPr>
        <p:spPr bwMode="auto">
          <a:xfrm flipH="1">
            <a:off x="4067176" y="579934"/>
            <a:ext cx="1800225" cy="8643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2" name="Line 83"/>
          <p:cNvSpPr>
            <a:spLocks noChangeShapeType="1"/>
          </p:cNvSpPr>
          <p:nvPr/>
        </p:nvSpPr>
        <p:spPr bwMode="auto">
          <a:xfrm flipH="1">
            <a:off x="4067176" y="1335981"/>
            <a:ext cx="1800225" cy="2166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3" name="Line 84"/>
          <p:cNvSpPr>
            <a:spLocks noChangeShapeType="1"/>
          </p:cNvSpPr>
          <p:nvPr/>
        </p:nvSpPr>
        <p:spPr bwMode="auto">
          <a:xfrm flipH="1" flipV="1">
            <a:off x="4067176" y="1659831"/>
            <a:ext cx="1800225" cy="4321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4" name="Line 85"/>
          <p:cNvSpPr>
            <a:spLocks noChangeShapeType="1"/>
          </p:cNvSpPr>
          <p:nvPr/>
        </p:nvSpPr>
        <p:spPr bwMode="auto">
          <a:xfrm flipH="1" flipV="1">
            <a:off x="4067176" y="1768178"/>
            <a:ext cx="1800225" cy="10798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5" name="Line 86"/>
          <p:cNvSpPr>
            <a:spLocks noChangeShapeType="1"/>
          </p:cNvSpPr>
          <p:nvPr/>
        </p:nvSpPr>
        <p:spPr bwMode="auto">
          <a:xfrm flipH="1" flipV="1">
            <a:off x="4067176" y="1876525"/>
            <a:ext cx="1800225" cy="17275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6" name="Line 88"/>
          <p:cNvSpPr>
            <a:spLocks noChangeShapeType="1"/>
          </p:cNvSpPr>
          <p:nvPr/>
        </p:nvSpPr>
        <p:spPr bwMode="auto">
          <a:xfrm flipV="1">
            <a:off x="899592" y="2859782"/>
            <a:ext cx="432048" cy="5040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51" name="Rectangle 96"/>
          <p:cNvSpPr>
            <a:spLocks noChangeArrowheads="1"/>
          </p:cNvSpPr>
          <p:nvPr/>
        </p:nvSpPr>
        <p:spPr bwMode="auto">
          <a:xfrm>
            <a:off x="2555875" y="1041897"/>
            <a:ext cx="1511300" cy="113466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2" name="Text Box 97"/>
          <p:cNvSpPr txBox="1">
            <a:spLocks noChangeArrowheads="1"/>
          </p:cNvSpPr>
          <p:nvPr/>
        </p:nvSpPr>
        <p:spPr bwMode="auto">
          <a:xfrm>
            <a:off x="1547664" y="721028"/>
            <a:ext cx="16952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600" dirty="0" smtClean="0"/>
              <a:t>Multifråga-webb</a:t>
            </a:r>
            <a:endParaRPr lang="en-US" sz="1600" dirty="0"/>
          </a:p>
        </p:txBody>
      </p:sp>
      <p:sp>
        <p:nvSpPr>
          <p:cNvPr id="38953" name="Rectangle 98"/>
          <p:cNvSpPr>
            <a:spLocks noChangeArrowheads="1"/>
          </p:cNvSpPr>
          <p:nvPr/>
        </p:nvSpPr>
        <p:spPr bwMode="auto">
          <a:xfrm>
            <a:off x="1620342" y="1041897"/>
            <a:ext cx="575394" cy="52174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4" name="Line 99"/>
          <p:cNvSpPr>
            <a:spLocks noChangeShapeType="1"/>
          </p:cNvSpPr>
          <p:nvPr/>
        </p:nvSpPr>
        <p:spPr bwMode="auto">
          <a:xfrm>
            <a:off x="2195736" y="1347615"/>
            <a:ext cx="36004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57" name="Rectangle 103" descr="25%"/>
          <p:cNvSpPr>
            <a:spLocks noChangeArrowheads="1"/>
          </p:cNvSpPr>
          <p:nvPr/>
        </p:nvSpPr>
        <p:spPr bwMode="auto">
          <a:xfrm>
            <a:off x="4500563" y="1095474"/>
            <a:ext cx="215453" cy="1332260"/>
          </a:xfrm>
          <a:prstGeom prst="rect">
            <a:avLst/>
          </a:prstGeom>
          <a:pattFill prst="pct25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8" name="Rectangle 104"/>
          <p:cNvSpPr>
            <a:spLocks noChangeArrowheads="1"/>
          </p:cNvSpPr>
          <p:nvPr/>
        </p:nvSpPr>
        <p:spPr bwMode="auto">
          <a:xfrm>
            <a:off x="4860925" y="771625"/>
            <a:ext cx="71438" cy="19978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9" name="Text Box 106"/>
          <p:cNvSpPr txBox="1">
            <a:spLocks noChangeArrowheads="1"/>
          </p:cNvSpPr>
          <p:nvPr/>
        </p:nvSpPr>
        <p:spPr bwMode="auto">
          <a:xfrm>
            <a:off x="4346575" y="483518"/>
            <a:ext cx="53893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/>
              <a:t>Lokal</a:t>
            </a:r>
            <a:br>
              <a:rPr lang="sv-SE" sz="1200" dirty="0"/>
            </a:br>
            <a:r>
              <a:rPr lang="sv-SE" sz="1200" dirty="0"/>
              <a:t>SHS-</a:t>
            </a:r>
          </a:p>
          <a:p>
            <a:r>
              <a:rPr lang="sv-SE" sz="1200" dirty="0"/>
              <a:t>nod</a:t>
            </a:r>
            <a:endParaRPr lang="en-US" sz="1200" dirty="0"/>
          </a:p>
        </p:txBody>
      </p:sp>
      <p:sp>
        <p:nvSpPr>
          <p:cNvPr id="38961" name="Rectangle 108"/>
          <p:cNvSpPr>
            <a:spLocks noChangeArrowheads="1"/>
          </p:cNvSpPr>
          <p:nvPr/>
        </p:nvSpPr>
        <p:spPr bwMode="auto">
          <a:xfrm>
            <a:off x="4284664" y="879972"/>
            <a:ext cx="71437" cy="162044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64" name="AutoShape 113"/>
          <p:cNvSpPr>
            <a:spLocks noChangeArrowheads="1"/>
          </p:cNvSpPr>
          <p:nvPr/>
        </p:nvSpPr>
        <p:spPr bwMode="auto">
          <a:xfrm>
            <a:off x="2267744" y="3363838"/>
            <a:ext cx="4104456" cy="1224136"/>
          </a:xfrm>
          <a:prstGeom prst="wedgeRoundRectCallout">
            <a:avLst>
              <a:gd name="adj1" fmla="val -56151"/>
              <a:gd name="adj2" fmla="val -174198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r>
              <a:rPr lang="sv-SE" sz="2400" dirty="0" smtClean="0"/>
              <a:t>Interoperabilitet ?</a:t>
            </a:r>
          </a:p>
          <a:p>
            <a:r>
              <a:rPr lang="sv-SE" sz="2400" dirty="0" smtClean="0"/>
              <a:t>- Transport: Ja (REST + http) </a:t>
            </a:r>
            <a:br>
              <a:rPr lang="sv-SE" sz="2400" dirty="0" smtClean="0"/>
            </a:br>
            <a:r>
              <a:rPr lang="sv-SE" sz="2400" dirty="0" smtClean="0"/>
              <a:t>- Meddelande: Ja</a:t>
            </a:r>
          </a:p>
          <a:p>
            <a:endParaRPr lang="en-US" sz="2400" dirty="0"/>
          </a:p>
        </p:txBody>
      </p:sp>
      <p:sp>
        <p:nvSpPr>
          <p:cNvPr id="45" name="Rectangle 98"/>
          <p:cNvSpPr>
            <a:spLocks noChangeArrowheads="1"/>
          </p:cNvSpPr>
          <p:nvPr/>
        </p:nvSpPr>
        <p:spPr bwMode="auto">
          <a:xfrm>
            <a:off x="642488" y="1919803"/>
            <a:ext cx="1296144" cy="93997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" name="Line 88"/>
          <p:cNvSpPr>
            <a:spLocks noChangeShapeType="1"/>
          </p:cNvSpPr>
          <p:nvPr/>
        </p:nvSpPr>
        <p:spPr bwMode="auto">
          <a:xfrm flipV="1">
            <a:off x="1619672" y="1563638"/>
            <a:ext cx="360040" cy="3600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47" name="Text Box 97"/>
          <p:cNvSpPr txBox="1">
            <a:spLocks noChangeArrowheads="1"/>
          </p:cNvSpPr>
          <p:nvPr/>
        </p:nvSpPr>
        <p:spPr bwMode="auto">
          <a:xfrm>
            <a:off x="539552" y="1585124"/>
            <a:ext cx="6169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600" dirty="0" smtClean="0"/>
              <a:t>VIVA</a:t>
            </a:r>
            <a:endParaRPr lang="en-US" sz="1600" dirty="0"/>
          </a:p>
        </p:txBody>
      </p:sp>
      <p:sp>
        <p:nvSpPr>
          <p:cNvPr id="48" name="Text Box 97"/>
          <p:cNvSpPr txBox="1">
            <a:spLocks noChangeArrowheads="1"/>
          </p:cNvSpPr>
          <p:nvPr/>
        </p:nvSpPr>
        <p:spPr bwMode="auto">
          <a:xfrm>
            <a:off x="611560" y="1923678"/>
            <a:ext cx="14092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600" dirty="0" smtClean="0"/>
              <a:t>Verksamhets-</a:t>
            </a:r>
            <a:br>
              <a:rPr lang="sv-SE" sz="1600" dirty="0" smtClean="0"/>
            </a:br>
            <a:r>
              <a:rPr lang="sv-SE" sz="1600" dirty="0" smtClean="0"/>
              <a:t>applikation</a:t>
            </a:r>
            <a:br>
              <a:rPr lang="sv-SE" sz="1600" dirty="0" smtClean="0"/>
            </a:br>
            <a:r>
              <a:rPr lang="sv-SE" sz="1600" i="1" dirty="0" smtClean="0"/>
              <a:t>Lotus Notes</a:t>
            </a:r>
            <a:endParaRPr lang="en-US" sz="1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652788">
            <a:off x="4269839" y="-146522"/>
            <a:ext cx="4871655" cy="1077218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pPr algn="r"/>
            <a:r>
              <a:rPr lang="sv-SE" sz="2400" dirty="0" smtClean="0">
                <a:solidFill>
                  <a:schemeClr val="bg1"/>
                </a:solidFill>
              </a:rPr>
              <a:t>Tack för mig!</a:t>
            </a:r>
          </a:p>
          <a:p>
            <a:pPr algn="r"/>
            <a:r>
              <a:rPr lang="sv-SE" sz="2000" dirty="0" smtClean="0">
                <a:solidFill>
                  <a:schemeClr val="bg1"/>
                </a:solidFill>
              </a:rPr>
              <a:t>sven-hakan.olsson@definitivus.se</a:t>
            </a:r>
          </a:p>
          <a:p>
            <a:pPr algn="r"/>
            <a:r>
              <a:rPr lang="sv-SE" sz="2000" dirty="0" smtClean="0">
                <a:solidFill>
                  <a:schemeClr val="bg1"/>
                </a:solidFill>
              </a:rPr>
              <a:t>www.definitivus.se (även trendspaning.se)</a:t>
            </a:r>
            <a:endParaRPr lang="sv-SE" sz="20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7544" y="627534"/>
            <a:ext cx="45169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3600" dirty="0" smtClean="0">
                <a:solidFill>
                  <a:schemeClr val="bg1"/>
                </a:solidFill>
              </a:rPr>
              <a:t>Betygssätt sessionen</a:t>
            </a:r>
            <a:endParaRPr lang="sv-SE" sz="3600" dirty="0"/>
          </a:p>
        </p:txBody>
      </p:sp>
    </p:spTree>
    <p:extLst>
      <p:ext uri="{BB962C8B-B14F-4D97-AF65-F5344CB8AC3E}">
        <p14:creationId xmlns:p14="http://schemas.microsoft.com/office/powerpoint/2010/main" xmlns="" val="170724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108"/>
          <p:cNvSpPr/>
          <p:nvPr/>
        </p:nvSpPr>
        <p:spPr>
          <a:xfrm>
            <a:off x="251520" y="195486"/>
            <a:ext cx="8712968" cy="48245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7" name="Slide Number Placeholder 4"/>
          <p:cNvSpPr txBox="1">
            <a:spLocks/>
          </p:cNvSpPr>
          <p:nvPr/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5DA328-CB13-435A-BFB5-DF4EEC48F3E9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8" name="Rectangle 4"/>
          <p:cNvSpPr>
            <a:spLocks noChangeArrowheads="1"/>
          </p:cNvSpPr>
          <p:nvPr/>
        </p:nvSpPr>
        <p:spPr bwMode="auto">
          <a:xfrm>
            <a:off x="2379217" y="3997102"/>
            <a:ext cx="12954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" name="Rectangle 6"/>
          <p:cNvSpPr>
            <a:spLocks noChangeArrowheads="1"/>
          </p:cNvSpPr>
          <p:nvPr/>
        </p:nvSpPr>
        <p:spPr bwMode="auto">
          <a:xfrm>
            <a:off x="5503417" y="3997102"/>
            <a:ext cx="12954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" name="Line 7"/>
          <p:cNvSpPr>
            <a:spLocks noChangeShapeType="1"/>
          </p:cNvSpPr>
          <p:nvPr/>
        </p:nvSpPr>
        <p:spPr bwMode="auto">
          <a:xfrm>
            <a:off x="2988817" y="4911502"/>
            <a:ext cx="312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61" name="Text Box 12"/>
          <p:cNvSpPr txBox="1">
            <a:spLocks noChangeArrowheads="1"/>
          </p:cNvSpPr>
          <p:nvPr/>
        </p:nvSpPr>
        <p:spPr bwMode="auto">
          <a:xfrm>
            <a:off x="2360167" y="4149502"/>
            <a:ext cx="135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400">
                <a:latin typeface="Arial" charset="0"/>
              </a:rPr>
              <a:t>”Ren datakom”</a:t>
            </a:r>
            <a:endParaRPr lang="en-US" sz="1400">
              <a:latin typeface="Arial" charset="0"/>
            </a:endParaRPr>
          </a:p>
        </p:txBody>
      </p:sp>
      <p:sp>
        <p:nvSpPr>
          <p:cNvPr id="62" name="Line 24"/>
          <p:cNvSpPr>
            <a:spLocks noChangeShapeType="1"/>
          </p:cNvSpPr>
          <p:nvPr/>
        </p:nvSpPr>
        <p:spPr bwMode="auto">
          <a:xfrm>
            <a:off x="2988817" y="3768502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63" name="Line 25"/>
          <p:cNvSpPr>
            <a:spLocks noChangeShapeType="1"/>
          </p:cNvSpPr>
          <p:nvPr/>
        </p:nvSpPr>
        <p:spPr bwMode="auto">
          <a:xfrm flipV="1">
            <a:off x="6113017" y="3768502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64" name="Text Box 31"/>
          <p:cNvSpPr txBox="1">
            <a:spLocks noChangeArrowheads="1"/>
          </p:cNvSpPr>
          <p:nvPr/>
        </p:nvSpPr>
        <p:spPr bwMode="auto">
          <a:xfrm>
            <a:off x="6798817" y="4149502"/>
            <a:ext cx="157600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400" dirty="0">
                <a:latin typeface="Arial" charset="0"/>
              </a:rPr>
              <a:t>TCP/IP </a:t>
            </a:r>
            <a:r>
              <a:rPr lang="sv-SE" sz="1400" dirty="0" smtClean="0">
                <a:latin typeface="Arial" charset="0"/>
              </a:rPr>
              <a:t>givet idag</a:t>
            </a:r>
            <a:endParaRPr lang="en-US" sz="1400" dirty="0">
              <a:latin typeface="Arial" charset="0"/>
            </a:endParaRPr>
          </a:p>
        </p:txBody>
      </p:sp>
      <p:sp>
        <p:nvSpPr>
          <p:cNvPr id="65" name="Text Box 36"/>
          <p:cNvSpPr txBox="1">
            <a:spLocks noChangeArrowheads="1"/>
          </p:cNvSpPr>
          <p:nvPr/>
        </p:nvSpPr>
        <p:spPr bwMode="auto">
          <a:xfrm>
            <a:off x="5503417" y="4149502"/>
            <a:ext cx="135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400">
                <a:latin typeface="Arial" charset="0"/>
              </a:rPr>
              <a:t>”Ren datakom”</a:t>
            </a:r>
            <a:endParaRPr lang="en-US" sz="1400">
              <a:latin typeface="Arial" charset="0"/>
            </a:endParaRPr>
          </a:p>
        </p:txBody>
      </p:sp>
      <p:sp>
        <p:nvSpPr>
          <p:cNvPr id="66" name="Line 38"/>
          <p:cNvSpPr>
            <a:spLocks noChangeShapeType="1"/>
          </p:cNvSpPr>
          <p:nvPr/>
        </p:nvSpPr>
        <p:spPr bwMode="auto">
          <a:xfrm>
            <a:off x="2988817" y="4682902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67" name="Line 39"/>
          <p:cNvSpPr>
            <a:spLocks noChangeShapeType="1"/>
          </p:cNvSpPr>
          <p:nvPr/>
        </p:nvSpPr>
        <p:spPr bwMode="auto">
          <a:xfrm>
            <a:off x="6113017" y="4682902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68" name="Text Box 40"/>
          <p:cNvSpPr txBox="1">
            <a:spLocks noChangeArrowheads="1"/>
          </p:cNvSpPr>
          <p:nvPr/>
        </p:nvSpPr>
        <p:spPr bwMode="auto">
          <a:xfrm>
            <a:off x="3923928" y="4606702"/>
            <a:ext cx="147829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400" dirty="0" smtClean="0">
                <a:latin typeface="Arial" charset="0"/>
              </a:rPr>
              <a:t>Sladd eller radio</a:t>
            </a:r>
            <a:endParaRPr lang="en-US" sz="1400" dirty="0">
              <a:latin typeface="Arial" charset="0"/>
            </a:endParaRPr>
          </a:p>
        </p:txBody>
      </p:sp>
      <p:grpSp>
        <p:nvGrpSpPr>
          <p:cNvPr id="69" name="Group 61"/>
          <p:cNvGrpSpPr>
            <a:grpSpLocks/>
          </p:cNvGrpSpPr>
          <p:nvPr/>
        </p:nvGrpSpPr>
        <p:grpSpPr bwMode="auto">
          <a:xfrm>
            <a:off x="2379217" y="1939702"/>
            <a:ext cx="6496048" cy="914400"/>
            <a:chOff x="1527" y="2112"/>
            <a:chExt cx="4092" cy="576"/>
          </a:xfrm>
        </p:grpSpPr>
        <p:sp>
          <p:nvSpPr>
            <p:cNvPr id="70" name="Text Box 33"/>
            <p:cNvSpPr txBox="1">
              <a:spLocks noChangeArrowheads="1"/>
            </p:cNvSpPr>
            <p:nvPr/>
          </p:nvSpPr>
          <p:spPr bwMode="auto">
            <a:xfrm>
              <a:off x="4311" y="2400"/>
              <a:ext cx="130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sv-SE" sz="1400" dirty="0" smtClean="0">
                  <a:latin typeface="Arial" charset="0"/>
                </a:rPr>
                <a:t>Wsdl, XML-schema </a:t>
              </a:r>
              <a:r>
                <a:rPr lang="sv-SE" sz="1400" dirty="0">
                  <a:latin typeface="Arial" charset="0"/>
                </a:rPr>
                <a:t>t ex</a:t>
              </a:r>
              <a:endParaRPr lang="en-US" sz="1400" dirty="0">
                <a:latin typeface="Arial" charset="0"/>
              </a:endParaRPr>
            </a:p>
          </p:txBody>
        </p:sp>
        <p:sp>
          <p:nvSpPr>
            <p:cNvPr id="71" name="Rectangle 3"/>
            <p:cNvSpPr>
              <a:spLocks noChangeArrowheads="1"/>
            </p:cNvSpPr>
            <p:nvPr/>
          </p:nvSpPr>
          <p:spPr bwMode="auto">
            <a:xfrm>
              <a:off x="1527" y="2256"/>
              <a:ext cx="816" cy="43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72" name="Rectangle 5"/>
            <p:cNvSpPr>
              <a:spLocks noChangeArrowheads="1"/>
            </p:cNvSpPr>
            <p:nvPr/>
          </p:nvSpPr>
          <p:spPr bwMode="auto">
            <a:xfrm>
              <a:off x="3495" y="2256"/>
              <a:ext cx="816" cy="43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73" name="Text Box 10"/>
            <p:cNvSpPr txBox="1">
              <a:spLocks noChangeArrowheads="1"/>
            </p:cNvSpPr>
            <p:nvPr/>
          </p:nvSpPr>
          <p:spPr bwMode="auto">
            <a:xfrm>
              <a:off x="1527" y="2256"/>
              <a:ext cx="563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sv-SE" sz="1400">
                  <a:latin typeface="Arial" charset="0"/>
                </a:rPr>
                <a:t>Syntax-</a:t>
              </a:r>
              <a:br>
                <a:rPr lang="sv-SE" sz="1400">
                  <a:latin typeface="Arial" charset="0"/>
                </a:rPr>
              </a:br>
              <a:r>
                <a:rPr lang="sv-SE" sz="1400">
                  <a:latin typeface="Arial" charset="0"/>
                </a:rPr>
                <a:t>definition</a:t>
              </a:r>
              <a:endParaRPr lang="en-US" sz="1400">
                <a:latin typeface="Arial" charset="0"/>
              </a:endParaRPr>
            </a:p>
          </p:txBody>
        </p:sp>
        <p:sp>
          <p:nvSpPr>
            <p:cNvPr id="74" name="Line 17"/>
            <p:cNvSpPr>
              <a:spLocks noChangeShapeType="1"/>
            </p:cNvSpPr>
            <p:nvPr/>
          </p:nvSpPr>
          <p:spPr bwMode="auto">
            <a:xfrm>
              <a:off x="1911" y="211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75" name="Line 18"/>
            <p:cNvSpPr>
              <a:spLocks noChangeShapeType="1"/>
            </p:cNvSpPr>
            <p:nvPr/>
          </p:nvSpPr>
          <p:spPr bwMode="auto">
            <a:xfrm flipV="1">
              <a:off x="3879" y="211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76" name="Line 29"/>
            <p:cNvSpPr>
              <a:spLocks noChangeShapeType="1"/>
            </p:cNvSpPr>
            <p:nvPr/>
          </p:nvSpPr>
          <p:spPr bwMode="auto">
            <a:xfrm>
              <a:off x="2343" y="2448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77" name="Text Box 41"/>
            <p:cNvSpPr txBox="1">
              <a:spLocks noChangeArrowheads="1"/>
            </p:cNvSpPr>
            <p:nvPr/>
          </p:nvSpPr>
          <p:spPr bwMode="auto">
            <a:xfrm>
              <a:off x="3495" y="2256"/>
              <a:ext cx="563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sv-SE" sz="1400">
                  <a:latin typeface="Arial" charset="0"/>
                </a:rPr>
                <a:t>Syntax-</a:t>
              </a:r>
              <a:br>
                <a:rPr lang="sv-SE" sz="1400">
                  <a:latin typeface="Arial" charset="0"/>
                </a:rPr>
              </a:br>
              <a:r>
                <a:rPr lang="sv-SE" sz="1400">
                  <a:latin typeface="Arial" charset="0"/>
                </a:rPr>
                <a:t>definition</a:t>
              </a:r>
              <a:endParaRPr lang="en-US" sz="1400">
                <a:latin typeface="Arial" charset="0"/>
              </a:endParaRPr>
            </a:p>
          </p:txBody>
        </p:sp>
      </p:grpSp>
      <p:grpSp>
        <p:nvGrpSpPr>
          <p:cNvPr id="78" name="Group 60"/>
          <p:cNvGrpSpPr>
            <a:grpSpLocks/>
          </p:cNvGrpSpPr>
          <p:nvPr/>
        </p:nvGrpSpPr>
        <p:grpSpPr bwMode="auto">
          <a:xfrm>
            <a:off x="880617" y="1025302"/>
            <a:ext cx="7747000" cy="1219200"/>
            <a:chOff x="583" y="1536"/>
            <a:chExt cx="4880" cy="768"/>
          </a:xfrm>
        </p:grpSpPr>
        <p:sp>
          <p:nvSpPr>
            <p:cNvPr id="79" name="Rectangle 14"/>
            <p:cNvSpPr>
              <a:spLocks noChangeArrowheads="1"/>
            </p:cNvSpPr>
            <p:nvPr/>
          </p:nvSpPr>
          <p:spPr bwMode="auto">
            <a:xfrm>
              <a:off x="1527" y="1680"/>
              <a:ext cx="816" cy="43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80" name="Rectangle 15"/>
            <p:cNvSpPr>
              <a:spLocks noChangeArrowheads="1"/>
            </p:cNvSpPr>
            <p:nvPr/>
          </p:nvSpPr>
          <p:spPr bwMode="auto">
            <a:xfrm>
              <a:off x="3495" y="1680"/>
              <a:ext cx="816" cy="43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81" name="Text Box 19"/>
            <p:cNvSpPr txBox="1">
              <a:spLocks noChangeArrowheads="1"/>
            </p:cNvSpPr>
            <p:nvPr/>
          </p:nvSpPr>
          <p:spPr bwMode="auto">
            <a:xfrm>
              <a:off x="1527" y="1680"/>
              <a:ext cx="619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sv-SE" sz="1400">
                  <a:latin typeface="Arial" charset="0"/>
                </a:rPr>
                <a:t>Semantik-</a:t>
              </a:r>
              <a:br>
                <a:rPr lang="sv-SE" sz="1400">
                  <a:latin typeface="Arial" charset="0"/>
                </a:rPr>
              </a:br>
              <a:r>
                <a:rPr lang="sv-SE" sz="1400">
                  <a:latin typeface="Arial" charset="0"/>
                </a:rPr>
                <a:t>definition</a:t>
              </a:r>
              <a:endParaRPr lang="en-US" sz="1400">
                <a:latin typeface="Arial" charset="0"/>
              </a:endParaRPr>
            </a:p>
          </p:txBody>
        </p:sp>
        <p:sp>
          <p:nvSpPr>
            <p:cNvPr id="82" name="Text Box 34"/>
            <p:cNvSpPr txBox="1">
              <a:spLocks noChangeArrowheads="1"/>
            </p:cNvSpPr>
            <p:nvPr/>
          </p:nvSpPr>
          <p:spPr bwMode="auto">
            <a:xfrm>
              <a:off x="4311" y="1824"/>
              <a:ext cx="1152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sv-SE" sz="1400">
                  <a:latin typeface="Arial" charset="0"/>
                </a:rPr>
                <a:t>Word-dokument eller</a:t>
              </a:r>
              <a:br>
                <a:rPr lang="sv-SE" sz="1400">
                  <a:latin typeface="Arial" charset="0"/>
                </a:rPr>
              </a:br>
              <a:r>
                <a:rPr lang="sv-SE" sz="1400">
                  <a:latin typeface="Arial" charset="0"/>
                </a:rPr>
                <a:t>RDF etc</a:t>
              </a:r>
              <a:endParaRPr lang="en-US" sz="1400">
                <a:latin typeface="Arial" charset="0"/>
              </a:endParaRPr>
            </a:p>
          </p:txBody>
        </p:sp>
        <p:sp>
          <p:nvSpPr>
            <p:cNvPr id="83" name="Text Box 42"/>
            <p:cNvSpPr txBox="1">
              <a:spLocks noChangeArrowheads="1"/>
            </p:cNvSpPr>
            <p:nvPr/>
          </p:nvSpPr>
          <p:spPr bwMode="auto">
            <a:xfrm>
              <a:off x="3495" y="1680"/>
              <a:ext cx="619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sv-SE" sz="1400">
                  <a:latin typeface="Arial" charset="0"/>
                </a:rPr>
                <a:t>Semantik-</a:t>
              </a:r>
              <a:br>
                <a:rPr lang="sv-SE" sz="1400">
                  <a:latin typeface="Arial" charset="0"/>
                </a:rPr>
              </a:br>
              <a:r>
                <a:rPr lang="sv-SE" sz="1400">
                  <a:latin typeface="Arial" charset="0"/>
                </a:rPr>
                <a:t>definition</a:t>
              </a:r>
              <a:endParaRPr lang="en-US" sz="1400">
                <a:latin typeface="Arial" charset="0"/>
              </a:endParaRPr>
            </a:p>
          </p:txBody>
        </p:sp>
        <p:sp>
          <p:nvSpPr>
            <p:cNvPr id="84" name="AutoShape 43"/>
            <p:cNvSpPr>
              <a:spLocks noChangeArrowheads="1"/>
            </p:cNvSpPr>
            <p:nvPr/>
          </p:nvSpPr>
          <p:spPr bwMode="auto">
            <a:xfrm rot="-1759471">
              <a:off x="912" y="1896"/>
              <a:ext cx="432" cy="264"/>
            </a:xfrm>
            <a:prstGeom prst="rightArrow">
              <a:avLst>
                <a:gd name="adj1" fmla="val 50000"/>
                <a:gd name="adj2" fmla="val 40909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85" name="Text Box 44"/>
            <p:cNvSpPr txBox="1">
              <a:spLocks noChangeArrowheads="1"/>
            </p:cNvSpPr>
            <p:nvPr/>
          </p:nvSpPr>
          <p:spPr bwMode="auto">
            <a:xfrm>
              <a:off x="583" y="2112"/>
              <a:ext cx="37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sv-SE" sz="1400">
                  <a:latin typeface="Arial" charset="0"/>
                </a:rPr>
                <a:t>Svårt</a:t>
              </a:r>
              <a:endParaRPr lang="en-US" sz="1400">
                <a:latin typeface="Arial" charset="0"/>
              </a:endParaRPr>
            </a:p>
          </p:txBody>
        </p:sp>
        <p:sp>
          <p:nvSpPr>
            <p:cNvPr id="86" name="Line 47"/>
            <p:cNvSpPr>
              <a:spLocks noChangeShapeType="1"/>
            </p:cNvSpPr>
            <p:nvPr/>
          </p:nvSpPr>
          <p:spPr bwMode="auto">
            <a:xfrm>
              <a:off x="1908" y="153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87" name="Line 48"/>
            <p:cNvSpPr>
              <a:spLocks noChangeShapeType="1"/>
            </p:cNvSpPr>
            <p:nvPr/>
          </p:nvSpPr>
          <p:spPr bwMode="auto">
            <a:xfrm flipV="1">
              <a:off x="3876" y="153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88" name="Line 50"/>
            <p:cNvSpPr>
              <a:spLocks noChangeShapeType="1"/>
            </p:cNvSpPr>
            <p:nvPr/>
          </p:nvSpPr>
          <p:spPr bwMode="auto">
            <a:xfrm>
              <a:off x="2340" y="1872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89" name="Group 63"/>
          <p:cNvGrpSpPr>
            <a:grpSpLocks/>
          </p:cNvGrpSpPr>
          <p:nvPr/>
        </p:nvGrpSpPr>
        <p:grpSpPr bwMode="auto">
          <a:xfrm>
            <a:off x="640904" y="307753"/>
            <a:ext cx="7300913" cy="1022351"/>
            <a:chOff x="432" y="1084"/>
            <a:chExt cx="4599" cy="644"/>
          </a:xfrm>
        </p:grpSpPr>
        <p:sp>
          <p:nvSpPr>
            <p:cNvPr id="90" name="Rectangle 45"/>
            <p:cNvSpPr>
              <a:spLocks noChangeArrowheads="1"/>
            </p:cNvSpPr>
            <p:nvPr/>
          </p:nvSpPr>
          <p:spPr bwMode="auto">
            <a:xfrm>
              <a:off x="1524" y="1104"/>
              <a:ext cx="816" cy="43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91" name="Rectangle 46"/>
            <p:cNvSpPr>
              <a:spLocks noChangeArrowheads="1"/>
            </p:cNvSpPr>
            <p:nvPr/>
          </p:nvSpPr>
          <p:spPr bwMode="auto">
            <a:xfrm>
              <a:off x="3492" y="1104"/>
              <a:ext cx="816" cy="43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92" name="Text Box 49"/>
            <p:cNvSpPr txBox="1">
              <a:spLocks noChangeArrowheads="1"/>
            </p:cNvSpPr>
            <p:nvPr/>
          </p:nvSpPr>
          <p:spPr bwMode="auto">
            <a:xfrm>
              <a:off x="1524" y="1084"/>
              <a:ext cx="630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sv-SE" sz="1400" dirty="0">
                  <a:latin typeface="Arial" charset="0"/>
                </a:rPr>
                <a:t>Process-</a:t>
              </a:r>
              <a:br>
                <a:rPr lang="sv-SE" sz="1400" dirty="0">
                  <a:latin typeface="Arial" charset="0"/>
                </a:rPr>
              </a:br>
              <a:r>
                <a:rPr lang="sv-SE" sz="1400" dirty="0" smtClean="0">
                  <a:latin typeface="Arial" charset="0"/>
                </a:rPr>
                <a:t>definition,</a:t>
              </a:r>
              <a:br>
                <a:rPr lang="sv-SE" sz="1400" dirty="0" smtClean="0">
                  <a:latin typeface="Arial" charset="0"/>
                </a:rPr>
              </a:br>
              <a:r>
                <a:rPr lang="sv-SE" sz="1400" dirty="0" smtClean="0">
                  <a:latin typeface="Arial" charset="0"/>
                </a:rPr>
                <a:t>juridik mm</a:t>
              </a:r>
              <a:endParaRPr lang="en-US" sz="1400" dirty="0">
                <a:latin typeface="Arial" charset="0"/>
              </a:endParaRPr>
            </a:p>
          </p:txBody>
        </p:sp>
        <p:sp>
          <p:nvSpPr>
            <p:cNvPr id="93" name="Line 51"/>
            <p:cNvSpPr>
              <a:spLocks noChangeShapeType="1"/>
            </p:cNvSpPr>
            <p:nvPr/>
          </p:nvSpPr>
          <p:spPr bwMode="auto">
            <a:xfrm>
              <a:off x="2340" y="1296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94" name="Text Box 52"/>
            <p:cNvSpPr txBox="1">
              <a:spLocks noChangeArrowheads="1"/>
            </p:cNvSpPr>
            <p:nvPr/>
          </p:nvSpPr>
          <p:spPr bwMode="auto">
            <a:xfrm>
              <a:off x="4308" y="1200"/>
              <a:ext cx="72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sv-SE" sz="1400" dirty="0">
                  <a:latin typeface="Arial" charset="0"/>
                </a:rPr>
                <a:t>Visio-fil eller</a:t>
              </a:r>
              <a:br>
                <a:rPr lang="sv-SE" sz="1400" dirty="0">
                  <a:latin typeface="Arial" charset="0"/>
                </a:rPr>
              </a:br>
              <a:r>
                <a:rPr lang="sv-SE" sz="1400" dirty="0" smtClean="0">
                  <a:latin typeface="Arial" charset="0"/>
                </a:rPr>
                <a:t>BPMN </a:t>
              </a:r>
              <a:r>
                <a:rPr lang="sv-SE" sz="1400" dirty="0">
                  <a:latin typeface="Arial" charset="0"/>
                </a:rPr>
                <a:t>etc</a:t>
              </a:r>
              <a:endParaRPr lang="en-US" sz="1400" dirty="0">
                <a:latin typeface="Arial" charset="0"/>
              </a:endParaRPr>
            </a:p>
          </p:txBody>
        </p:sp>
        <p:sp>
          <p:nvSpPr>
            <p:cNvPr id="95" name="Text Box 53"/>
            <p:cNvSpPr txBox="1">
              <a:spLocks noChangeArrowheads="1"/>
            </p:cNvSpPr>
            <p:nvPr/>
          </p:nvSpPr>
          <p:spPr bwMode="auto">
            <a:xfrm>
              <a:off x="3492" y="1084"/>
              <a:ext cx="630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sv-SE" sz="1400" dirty="0">
                  <a:latin typeface="Arial" charset="0"/>
                </a:rPr>
                <a:t>Process-</a:t>
              </a:r>
              <a:br>
                <a:rPr lang="sv-SE" sz="1400" dirty="0">
                  <a:latin typeface="Arial" charset="0"/>
                </a:rPr>
              </a:br>
              <a:r>
                <a:rPr lang="sv-SE" sz="1400" dirty="0" smtClean="0">
                  <a:latin typeface="Arial" charset="0"/>
                </a:rPr>
                <a:t>definition,</a:t>
              </a:r>
              <a:br>
                <a:rPr lang="sv-SE" sz="1400" dirty="0" smtClean="0">
                  <a:latin typeface="Arial" charset="0"/>
                </a:rPr>
              </a:br>
              <a:r>
                <a:rPr lang="sv-SE" sz="1400" dirty="0" smtClean="0">
                  <a:latin typeface="Arial" charset="0"/>
                </a:rPr>
                <a:t>juridik mm</a:t>
              </a:r>
              <a:endParaRPr lang="en-US" sz="1400" dirty="0">
                <a:latin typeface="Arial" charset="0"/>
              </a:endParaRPr>
            </a:p>
          </p:txBody>
        </p:sp>
        <p:sp>
          <p:nvSpPr>
            <p:cNvPr id="96" name="AutoShape 54"/>
            <p:cNvSpPr>
              <a:spLocks noChangeArrowheads="1"/>
            </p:cNvSpPr>
            <p:nvPr/>
          </p:nvSpPr>
          <p:spPr bwMode="auto">
            <a:xfrm rot="-1759471">
              <a:off x="909" y="1320"/>
              <a:ext cx="432" cy="264"/>
            </a:xfrm>
            <a:prstGeom prst="rightArrow">
              <a:avLst>
                <a:gd name="adj1" fmla="val 50000"/>
                <a:gd name="adj2" fmla="val 40909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97" name="Text Box 55"/>
            <p:cNvSpPr txBox="1">
              <a:spLocks noChangeArrowheads="1"/>
            </p:cNvSpPr>
            <p:nvPr/>
          </p:nvSpPr>
          <p:spPr bwMode="auto">
            <a:xfrm>
              <a:off x="432" y="1536"/>
              <a:ext cx="52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sv-SE" sz="1400" b="1">
                  <a:latin typeface="Arial" charset="0"/>
                </a:rPr>
                <a:t>Svårast</a:t>
              </a:r>
              <a:endParaRPr lang="en-US" sz="1400" b="1">
                <a:latin typeface="Arial" charset="0"/>
              </a:endParaRPr>
            </a:p>
          </p:txBody>
        </p:sp>
      </p:grpSp>
      <p:grpSp>
        <p:nvGrpSpPr>
          <p:cNvPr id="98" name="Group 64"/>
          <p:cNvGrpSpPr>
            <a:grpSpLocks/>
          </p:cNvGrpSpPr>
          <p:nvPr/>
        </p:nvGrpSpPr>
        <p:grpSpPr bwMode="auto">
          <a:xfrm>
            <a:off x="107504" y="890366"/>
            <a:ext cx="8907463" cy="3244852"/>
            <a:chOff x="96" y="1451"/>
            <a:chExt cx="5611" cy="2044"/>
          </a:xfrm>
        </p:grpSpPr>
        <p:sp>
          <p:nvSpPr>
            <p:cNvPr id="99" name="Text Box 35"/>
            <p:cNvSpPr txBox="1">
              <a:spLocks noChangeArrowheads="1"/>
            </p:cNvSpPr>
            <p:nvPr/>
          </p:nvSpPr>
          <p:spPr bwMode="auto">
            <a:xfrm>
              <a:off x="96" y="3264"/>
              <a:ext cx="1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sv-SE" sz="1800">
                <a:latin typeface="Arial" charset="0"/>
              </a:endParaRPr>
            </a:p>
          </p:txBody>
        </p:sp>
        <p:sp>
          <p:nvSpPr>
            <p:cNvPr id="100" name="Text Box 32"/>
            <p:cNvSpPr txBox="1">
              <a:spLocks noChangeArrowheads="1"/>
            </p:cNvSpPr>
            <p:nvPr/>
          </p:nvSpPr>
          <p:spPr bwMode="auto">
            <a:xfrm>
              <a:off x="4311" y="2976"/>
              <a:ext cx="139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sv-SE" sz="1400">
                  <a:latin typeface="Arial" charset="0"/>
                </a:rPr>
                <a:t>WS el MQ i enkelt fall t ex</a:t>
              </a:r>
              <a:endParaRPr lang="en-US" sz="1400">
                <a:latin typeface="Arial" charset="0"/>
              </a:endParaRPr>
            </a:p>
          </p:txBody>
        </p:sp>
        <p:sp>
          <p:nvSpPr>
            <p:cNvPr id="101" name="Text Box 26"/>
            <p:cNvSpPr txBox="1">
              <a:spLocks noChangeArrowheads="1"/>
            </p:cNvSpPr>
            <p:nvPr/>
          </p:nvSpPr>
          <p:spPr bwMode="auto">
            <a:xfrm>
              <a:off x="1513" y="2812"/>
              <a:ext cx="85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sv-SE" sz="1400" dirty="0">
                  <a:latin typeface="Arial" charset="0"/>
                </a:rPr>
                <a:t>Välj </a:t>
              </a:r>
              <a:br>
                <a:rPr lang="sv-SE" sz="1400" dirty="0">
                  <a:latin typeface="Arial" charset="0"/>
                </a:rPr>
              </a:br>
              <a:r>
                <a:rPr lang="sv-SE" sz="1400" dirty="0">
                  <a:latin typeface="Arial" charset="0"/>
                </a:rPr>
                <a:t>integrations-</a:t>
              </a:r>
              <a:br>
                <a:rPr lang="sv-SE" sz="1400" dirty="0">
                  <a:latin typeface="Arial" charset="0"/>
                </a:rPr>
              </a:br>
              <a:r>
                <a:rPr lang="sv-SE" sz="1400" dirty="0">
                  <a:latin typeface="Arial" charset="0"/>
                </a:rPr>
                <a:t>produkt/princip</a:t>
              </a:r>
            </a:p>
          </p:txBody>
        </p:sp>
        <p:sp>
          <p:nvSpPr>
            <p:cNvPr id="102" name="Text Box 37"/>
            <p:cNvSpPr txBox="1">
              <a:spLocks noChangeArrowheads="1"/>
            </p:cNvSpPr>
            <p:nvPr/>
          </p:nvSpPr>
          <p:spPr bwMode="auto">
            <a:xfrm>
              <a:off x="3465" y="2812"/>
              <a:ext cx="855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sv-SE" sz="1400">
                  <a:latin typeface="Arial" charset="0"/>
                </a:rPr>
                <a:t>Välj</a:t>
              </a:r>
              <a:br>
                <a:rPr lang="sv-SE" sz="1400">
                  <a:latin typeface="Arial" charset="0"/>
                </a:rPr>
              </a:br>
              <a:r>
                <a:rPr lang="sv-SE" sz="1400">
                  <a:latin typeface="Arial" charset="0"/>
                </a:rPr>
                <a:t>integrations-</a:t>
              </a:r>
              <a:br>
                <a:rPr lang="sv-SE" sz="1400">
                  <a:latin typeface="Arial" charset="0"/>
                </a:rPr>
              </a:br>
              <a:r>
                <a:rPr lang="sv-SE" sz="1400">
                  <a:latin typeface="Arial" charset="0"/>
                </a:rPr>
                <a:t>produkt/princip</a:t>
              </a:r>
            </a:p>
          </p:txBody>
        </p:sp>
        <p:sp>
          <p:nvSpPr>
            <p:cNvPr id="103" name="Line 8"/>
            <p:cNvSpPr>
              <a:spLocks noChangeShapeType="1"/>
            </p:cNvSpPr>
            <p:nvPr/>
          </p:nvSpPr>
          <p:spPr bwMode="auto">
            <a:xfrm>
              <a:off x="1911" y="268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104" name="Line 9"/>
            <p:cNvSpPr>
              <a:spLocks noChangeShapeType="1"/>
            </p:cNvSpPr>
            <p:nvPr/>
          </p:nvSpPr>
          <p:spPr bwMode="auto">
            <a:xfrm flipV="1">
              <a:off x="3879" y="268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105" name="Rectangle 22"/>
            <p:cNvSpPr>
              <a:spLocks noChangeArrowheads="1"/>
            </p:cNvSpPr>
            <p:nvPr/>
          </p:nvSpPr>
          <p:spPr bwMode="auto">
            <a:xfrm>
              <a:off x="1527" y="2832"/>
              <a:ext cx="816" cy="43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106" name="Rectangle 23"/>
            <p:cNvSpPr>
              <a:spLocks noChangeArrowheads="1"/>
            </p:cNvSpPr>
            <p:nvPr/>
          </p:nvSpPr>
          <p:spPr bwMode="auto">
            <a:xfrm>
              <a:off x="3495" y="2832"/>
              <a:ext cx="816" cy="43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107" name="Line 28"/>
            <p:cNvSpPr>
              <a:spLocks noChangeShapeType="1"/>
            </p:cNvSpPr>
            <p:nvPr/>
          </p:nvSpPr>
          <p:spPr bwMode="auto">
            <a:xfrm>
              <a:off x="2343" y="3024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108" name="Text Box 56"/>
            <p:cNvSpPr txBox="1">
              <a:spLocks noChangeArrowheads="1"/>
            </p:cNvSpPr>
            <p:nvPr/>
          </p:nvSpPr>
          <p:spPr bwMode="auto">
            <a:xfrm rot="16200000">
              <a:off x="1919" y="2315"/>
              <a:ext cx="1921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sv-SE" sz="1400" dirty="0" smtClean="0">
                  <a:latin typeface="Arial" charset="0"/>
                </a:rPr>
                <a:t>Överenskommelser / kontrakt / avtal</a:t>
              </a:r>
              <a:endParaRPr lang="en-US" sz="1400" dirty="0"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1520" y="195486"/>
            <a:ext cx="8712968" cy="48245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8306" name="Title 2"/>
          <p:cNvSpPr>
            <a:spLocks noGrp="1"/>
          </p:cNvSpPr>
          <p:nvPr>
            <p:ph type="title"/>
          </p:nvPr>
        </p:nvSpPr>
        <p:spPr>
          <a:xfrm>
            <a:off x="457200" y="267494"/>
            <a:ext cx="8363272" cy="651260"/>
          </a:xfrm>
        </p:spPr>
        <p:txBody>
          <a:bodyPr/>
          <a:lstStyle/>
          <a:p>
            <a:r>
              <a:rPr lang="sv-SE" sz="2800" dirty="0" smtClean="0"/>
              <a:t>Informationskontrakt – mycket mer än wsdl…!</a:t>
            </a:r>
          </a:p>
        </p:txBody>
      </p:sp>
      <p:sp>
        <p:nvSpPr>
          <p:cNvPr id="98307" name="Content Placeholder 3"/>
          <p:cNvSpPr>
            <a:spLocks noGrp="1"/>
          </p:cNvSpPr>
          <p:nvPr>
            <p:ph idx="1"/>
          </p:nvPr>
        </p:nvSpPr>
        <p:spPr>
          <a:xfrm>
            <a:off x="685800" y="1059582"/>
            <a:ext cx="7772400" cy="3462338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r>
              <a:rPr lang="sv-SE" sz="1800" b="1" dirty="0" smtClean="0"/>
              <a:t>Exempel på kapitel med informationskontrakt:</a:t>
            </a:r>
          </a:p>
          <a:p>
            <a:pPr>
              <a:buFontTx/>
              <a:buNone/>
            </a:pPr>
            <a:endParaRPr lang="sv-SE" sz="1800" dirty="0" smtClean="0"/>
          </a:p>
          <a:p>
            <a:pPr>
              <a:buFontTx/>
              <a:buNone/>
            </a:pPr>
            <a:r>
              <a:rPr lang="sv-SE" sz="1800" dirty="0" smtClean="0"/>
              <a:t>1	 Informationskontrakt			3</a:t>
            </a:r>
          </a:p>
          <a:p>
            <a:pPr>
              <a:buFontTx/>
              <a:buNone/>
            </a:pPr>
            <a:r>
              <a:rPr lang="sv-SE" sz="1800" dirty="0" smtClean="0"/>
              <a:t>1.1	 Definitioner, parter			3</a:t>
            </a:r>
          </a:p>
          <a:p>
            <a:pPr>
              <a:buFontTx/>
              <a:buNone/>
            </a:pPr>
            <a:r>
              <a:rPr lang="sv-SE" sz="1800" dirty="0" smtClean="0"/>
              <a:t>1.2	 Juridik				4</a:t>
            </a:r>
          </a:p>
          <a:p>
            <a:pPr>
              <a:buFontTx/>
              <a:buNone/>
            </a:pPr>
            <a:r>
              <a:rPr lang="sv-SE" sz="1800" dirty="0" smtClean="0"/>
              <a:t>1.3	 Säkerhet				5</a:t>
            </a:r>
          </a:p>
          <a:p>
            <a:pPr>
              <a:buFontTx/>
              <a:buNone/>
            </a:pPr>
            <a:r>
              <a:rPr lang="sv-SE" sz="1800" dirty="0" smtClean="0"/>
              <a:t>1.4	 Verksamhetsprocess			5</a:t>
            </a:r>
          </a:p>
          <a:p>
            <a:pPr>
              <a:buFontTx/>
              <a:buNone/>
            </a:pPr>
            <a:r>
              <a:rPr lang="sv-SE" sz="1800" dirty="0" smtClean="0"/>
              <a:t>1.5	 Tjänstenivåöverenskommelse ("SLA")	5</a:t>
            </a:r>
          </a:p>
          <a:p>
            <a:pPr>
              <a:buFontTx/>
              <a:buNone/>
            </a:pPr>
            <a:r>
              <a:rPr lang="sv-SE" sz="1800" dirty="0" smtClean="0"/>
              <a:t>1.6	 Informationsinnehåll			6</a:t>
            </a:r>
          </a:p>
          <a:p>
            <a:pPr>
              <a:buFontTx/>
              <a:buNone/>
            </a:pPr>
            <a:r>
              <a:rPr lang="sv-SE" sz="1800" dirty="0" smtClean="0"/>
              <a:t>1.6.1	Syntax och semantik		6</a:t>
            </a:r>
          </a:p>
          <a:p>
            <a:pPr>
              <a:buFontTx/>
              <a:buNone/>
            </a:pPr>
            <a:r>
              <a:rPr lang="sv-SE" sz="1800" dirty="0" smtClean="0"/>
              <a:t>1.6.2	Informationsfärskhet		6</a:t>
            </a:r>
          </a:p>
          <a:p>
            <a:pPr>
              <a:buFontTx/>
              <a:buNone/>
            </a:pPr>
            <a:r>
              <a:rPr lang="sv-SE" sz="1800" dirty="0" smtClean="0"/>
              <a:t>1.7	 Kostnader				6</a:t>
            </a:r>
          </a:p>
          <a:p>
            <a:pPr>
              <a:buFontTx/>
              <a:buNone/>
            </a:pPr>
            <a:r>
              <a:rPr lang="sv-SE" sz="1800" dirty="0" smtClean="0"/>
              <a:t>1.8	 Support och förvaltning			6</a:t>
            </a:r>
          </a:p>
          <a:p>
            <a:pPr>
              <a:buFontTx/>
              <a:buNone/>
            </a:pPr>
            <a:endParaRPr lang="sv-SE" sz="1800" dirty="0" smtClean="0"/>
          </a:p>
          <a:p>
            <a:pPr>
              <a:buFontTx/>
              <a:buNone/>
            </a:pPr>
            <a:endParaRPr lang="sv-SE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251520" y="195486"/>
            <a:ext cx="8712968" cy="48245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914" name="Line 25"/>
          <p:cNvSpPr>
            <a:spLocks noChangeShapeType="1"/>
          </p:cNvSpPr>
          <p:nvPr/>
        </p:nvSpPr>
        <p:spPr bwMode="auto">
          <a:xfrm>
            <a:off x="5868988" y="867966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15" name="Line 26"/>
          <p:cNvSpPr>
            <a:spLocks noChangeShapeType="1"/>
          </p:cNvSpPr>
          <p:nvPr/>
        </p:nvSpPr>
        <p:spPr bwMode="auto">
          <a:xfrm>
            <a:off x="6515100" y="759619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16" name="Line 27"/>
          <p:cNvSpPr>
            <a:spLocks noChangeShapeType="1"/>
          </p:cNvSpPr>
          <p:nvPr/>
        </p:nvSpPr>
        <p:spPr bwMode="auto">
          <a:xfrm flipH="1" flipV="1">
            <a:off x="6515100" y="759619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17" name="Rectangle 28"/>
          <p:cNvSpPr>
            <a:spLocks noChangeArrowheads="1"/>
          </p:cNvSpPr>
          <p:nvPr/>
        </p:nvSpPr>
        <p:spPr bwMode="auto">
          <a:xfrm>
            <a:off x="7307264" y="490538"/>
            <a:ext cx="1296987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CSN</a:t>
            </a:r>
            <a:endParaRPr lang="en-US" b="1"/>
          </a:p>
        </p:txBody>
      </p:sp>
      <p:sp>
        <p:nvSpPr>
          <p:cNvPr id="38918" name="Oval 54"/>
          <p:cNvSpPr>
            <a:spLocks noChangeArrowheads="1"/>
          </p:cNvSpPr>
          <p:nvPr/>
        </p:nvSpPr>
        <p:spPr bwMode="auto">
          <a:xfrm>
            <a:off x="466204" y="3291830"/>
            <a:ext cx="433388" cy="1619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sv-SE"/>
          </a:p>
        </p:txBody>
      </p:sp>
      <p:sp>
        <p:nvSpPr>
          <p:cNvPr id="38919" name="Line 56"/>
          <p:cNvSpPr>
            <a:spLocks noChangeShapeType="1"/>
          </p:cNvSpPr>
          <p:nvPr/>
        </p:nvSpPr>
        <p:spPr bwMode="auto">
          <a:xfrm>
            <a:off x="682104" y="3454945"/>
            <a:ext cx="0" cy="2155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0" name="Line 57"/>
          <p:cNvSpPr>
            <a:spLocks noChangeShapeType="1"/>
          </p:cNvSpPr>
          <p:nvPr/>
        </p:nvSpPr>
        <p:spPr bwMode="auto">
          <a:xfrm flipH="1">
            <a:off x="537642" y="3670448"/>
            <a:ext cx="144462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1" name="Line 58"/>
          <p:cNvSpPr>
            <a:spLocks noChangeShapeType="1"/>
          </p:cNvSpPr>
          <p:nvPr/>
        </p:nvSpPr>
        <p:spPr bwMode="auto">
          <a:xfrm flipH="1" flipV="1">
            <a:off x="682105" y="3670448"/>
            <a:ext cx="144463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2" name="Line 59"/>
          <p:cNvSpPr>
            <a:spLocks noChangeShapeType="1"/>
          </p:cNvSpPr>
          <p:nvPr/>
        </p:nvSpPr>
        <p:spPr bwMode="auto">
          <a:xfrm>
            <a:off x="537643" y="3562101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3" name="Text Box 60"/>
          <p:cNvSpPr txBox="1">
            <a:spLocks noChangeArrowheads="1"/>
          </p:cNvSpPr>
          <p:nvPr/>
        </p:nvSpPr>
        <p:spPr bwMode="auto">
          <a:xfrm>
            <a:off x="2190750" y="411510"/>
            <a:ext cx="12089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600" b="1" dirty="0"/>
              <a:t>Multifråga</a:t>
            </a:r>
            <a:endParaRPr lang="en-US" sz="1600" b="1" dirty="0"/>
          </a:p>
        </p:txBody>
      </p:sp>
      <p:sp>
        <p:nvSpPr>
          <p:cNvPr id="38924" name="Rectangle 61"/>
          <p:cNvSpPr>
            <a:spLocks noChangeArrowheads="1"/>
          </p:cNvSpPr>
          <p:nvPr/>
        </p:nvSpPr>
        <p:spPr bwMode="auto">
          <a:xfrm>
            <a:off x="684213" y="760810"/>
            <a:ext cx="4464050" cy="2351484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25" name="Line 62"/>
          <p:cNvSpPr>
            <a:spLocks noChangeShapeType="1"/>
          </p:cNvSpPr>
          <p:nvPr/>
        </p:nvSpPr>
        <p:spPr bwMode="auto">
          <a:xfrm>
            <a:off x="5867400" y="1624013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6" name="Line 63"/>
          <p:cNvSpPr>
            <a:spLocks noChangeShapeType="1"/>
          </p:cNvSpPr>
          <p:nvPr/>
        </p:nvSpPr>
        <p:spPr bwMode="auto">
          <a:xfrm>
            <a:off x="6513513" y="1515666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27" name="Line 64"/>
          <p:cNvSpPr>
            <a:spLocks noChangeShapeType="1"/>
          </p:cNvSpPr>
          <p:nvPr/>
        </p:nvSpPr>
        <p:spPr bwMode="auto">
          <a:xfrm flipH="1" flipV="1">
            <a:off x="6513513" y="1515666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28" name="Rectangle 65"/>
          <p:cNvSpPr>
            <a:spLocks noChangeArrowheads="1"/>
          </p:cNvSpPr>
          <p:nvPr/>
        </p:nvSpPr>
        <p:spPr bwMode="auto">
          <a:xfrm>
            <a:off x="7305675" y="1246585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FK</a:t>
            </a:r>
            <a:endParaRPr lang="en-US" b="1"/>
          </a:p>
        </p:txBody>
      </p:sp>
      <p:sp>
        <p:nvSpPr>
          <p:cNvPr id="38929" name="Line 67"/>
          <p:cNvSpPr>
            <a:spLocks noChangeShapeType="1"/>
          </p:cNvSpPr>
          <p:nvPr/>
        </p:nvSpPr>
        <p:spPr bwMode="auto">
          <a:xfrm>
            <a:off x="5867400" y="2380060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0" name="Line 68"/>
          <p:cNvSpPr>
            <a:spLocks noChangeShapeType="1"/>
          </p:cNvSpPr>
          <p:nvPr/>
        </p:nvSpPr>
        <p:spPr bwMode="auto">
          <a:xfrm>
            <a:off x="6513513" y="2271713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31" name="Line 69"/>
          <p:cNvSpPr>
            <a:spLocks noChangeShapeType="1"/>
          </p:cNvSpPr>
          <p:nvPr/>
        </p:nvSpPr>
        <p:spPr bwMode="auto">
          <a:xfrm flipH="1" flipV="1">
            <a:off x="6513513" y="2271713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2" name="Rectangle 70"/>
          <p:cNvSpPr>
            <a:spLocks noChangeArrowheads="1"/>
          </p:cNvSpPr>
          <p:nvPr/>
        </p:nvSpPr>
        <p:spPr bwMode="auto">
          <a:xfrm>
            <a:off x="7305675" y="2002631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AK</a:t>
            </a:r>
            <a:endParaRPr lang="en-US" b="1"/>
          </a:p>
        </p:txBody>
      </p:sp>
      <p:sp>
        <p:nvSpPr>
          <p:cNvPr id="38933" name="Line 72"/>
          <p:cNvSpPr>
            <a:spLocks noChangeShapeType="1"/>
          </p:cNvSpPr>
          <p:nvPr/>
        </p:nvSpPr>
        <p:spPr bwMode="auto">
          <a:xfrm>
            <a:off x="5867400" y="3136106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4" name="Line 73"/>
          <p:cNvSpPr>
            <a:spLocks noChangeShapeType="1"/>
          </p:cNvSpPr>
          <p:nvPr/>
        </p:nvSpPr>
        <p:spPr bwMode="auto">
          <a:xfrm>
            <a:off x="6513513" y="3027760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35" name="Line 74"/>
          <p:cNvSpPr>
            <a:spLocks noChangeShapeType="1"/>
          </p:cNvSpPr>
          <p:nvPr/>
        </p:nvSpPr>
        <p:spPr bwMode="auto">
          <a:xfrm flipH="1" flipV="1">
            <a:off x="6513513" y="3027760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6" name="Rectangle 75"/>
          <p:cNvSpPr>
            <a:spLocks noChangeArrowheads="1"/>
          </p:cNvSpPr>
          <p:nvPr/>
        </p:nvSpPr>
        <p:spPr bwMode="auto">
          <a:xfrm>
            <a:off x="7305675" y="2758679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AF</a:t>
            </a:r>
            <a:endParaRPr lang="en-US" b="1"/>
          </a:p>
        </p:txBody>
      </p:sp>
      <p:sp>
        <p:nvSpPr>
          <p:cNvPr id="38937" name="Line 77"/>
          <p:cNvSpPr>
            <a:spLocks noChangeShapeType="1"/>
          </p:cNvSpPr>
          <p:nvPr/>
        </p:nvSpPr>
        <p:spPr bwMode="auto">
          <a:xfrm>
            <a:off x="5867400" y="3892154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38" name="Line 78"/>
          <p:cNvSpPr>
            <a:spLocks noChangeShapeType="1"/>
          </p:cNvSpPr>
          <p:nvPr/>
        </p:nvSpPr>
        <p:spPr bwMode="auto">
          <a:xfrm>
            <a:off x="6513513" y="3783806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39" name="Line 79"/>
          <p:cNvSpPr>
            <a:spLocks noChangeShapeType="1"/>
          </p:cNvSpPr>
          <p:nvPr/>
        </p:nvSpPr>
        <p:spPr bwMode="auto">
          <a:xfrm flipH="1" flipV="1">
            <a:off x="6513513" y="3783807"/>
            <a:ext cx="215900" cy="1083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8940" name="Rectangle 80"/>
          <p:cNvSpPr>
            <a:spLocks noChangeArrowheads="1"/>
          </p:cNvSpPr>
          <p:nvPr/>
        </p:nvSpPr>
        <p:spPr bwMode="auto">
          <a:xfrm>
            <a:off x="7305675" y="3514725"/>
            <a:ext cx="129698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v-SE" b="1"/>
              <a:t>SV</a:t>
            </a:r>
            <a:endParaRPr lang="en-US" b="1"/>
          </a:p>
        </p:txBody>
      </p:sp>
      <p:sp>
        <p:nvSpPr>
          <p:cNvPr id="38941" name="Line 82"/>
          <p:cNvSpPr>
            <a:spLocks noChangeShapeType="1"/>
          </p:cNvSpPr>
          <p:nvPr/>
        </p:nvSpPr>
        <p:spPr bwMode="auto">
          <a:xfrm flipH="1">
            <a:off x="4067176" y="867966"/>
            <a:ext cx="1800225" cy="8643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2" name="Line 83"/>
          <p:cNvSpPr>
            <a:spLocks noChangeShapeType="1"/>
          </p:cNvSpPr>
          <p:nvPr/>
        </p:nvSpPr>
        <p:spPr bwMode="auto">
          <a:xfrm flipH="1">
            <a:off x="4067176" y="1624013"/>
            <a:ext cx="1800225" cy="2166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3" name="Line 84"/>
          <p:cNvSpPr>
            <a:spLocks noChangeShapeType="1"/>
          </p:cNvSpPr>
          <p:nvPr/>
        </p:nvSpPr>
        <p:spPr bwMode="auto">
          <a:xfrm flipH="1" flipV="1">
            <a:off x="4067176" y="1947863"/>
            <a:ext cx="1800225" cy="4321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4" name="Line 85"/>
          <p:cNvSpPr>
            <a:spLocks noChangeShapeType="1"/>
          </p:cNvSpPr>
          <p:nvPr/>
        </p:nvSpPr>
        <p:spPr bwMode="auto">
          <a:xfrm flipH="1" flipV="1">
            <a:off x="4067176" y="2056210"/>
            <a:ext cx="1800225" cy="10798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5" name="Line 86"/>
          <p:cNvSpPr>
            <a:spLocks noChangeShapeType="1"/>
          </p:cNvSpPr>
          <p:nvPr/>
        </p:nvSpPr>
        <p:spPr bwMode="auto">
          <a:xfrm flipH="1" flipV="1">
            <a:off x="4067176" y="2164557"/>
            <a:ext cx="1800225" cy="17275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6" name="Line 88"/>
          <p:cNvSpPr>
            <a:spLocks noChangeShapeType="1"/>
          </p:cNvSpPr>
          <p:nvPr/>
        </p:nvSpPr>
        <p:spPr bwMode="auto">
          <a:xfrm flipV="1">
            <a:off x="827584" y="2140744"/>
            <a:ext cx="359866" cy="107907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47" name="Text Box 90"/>
          <p:cNvSpPr txBox="1">
            <a:spLocks noChangeArrowheads="1"/>
          </p:cNvSpPr>
          <p:nvPr/>
        </p:nvSpPr>
        <p:spPr bwMode="auto">
          <a:xfrm>
            <a:off x="5148386" y="144994"/>
            <a:ext cx="42481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v-SE" sz="1200" dirty="0"/>
              <a:t>Säker SHS-kommunikation över Internet med centrala myndigheter (eller möjl. via </a:t>
            </a:r>
            <a:r>
              <a:rPr lang="sv-SE" sz="1200" dirty="0" smtClean="0"/>
              <a:t/>
            </a:r>
            <a:br>
              <a:rPr lang="sv-SE" sz="1200" dirty="0" smtClean="0"/>
            </a:br>
            <a:r>
              <a:rPr lang="sv-SE" sz="1200" dirty="0" smtClean="0"/>
              <a:t>säkrade Web </a:t>
            </a:r>
            <a:r>
              <a:rPr lang="sv-SE" sz="1200" dirty="0"/>
              <a:t>Services)</a:t>
            </a:r>
            <a:endParaRPr lang="en-US" sz="1200" dirty="0"/>
          </a:p>
        </p:txBody>
      </p:sp>
      <p:sp>
        <p:nvSpPr>
          <p:cNvPr id="38951" name="Rectangle 96"/>
          <p:cNvSpPr>
            <a:spLocks noChangeArrowheads="1"/>
          </p:cNvSpPr>
          <p:nvPr/>
        </p:nvSpPr>
        <p:spPr bwMode="auto">
          <a:xfrm>
            <a:off x="2555875" y="1329929"/>
            <a:ext cx="1511300" cy="113466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2" name="Text Box 97"/>
          <p:cNvSpPr txBox="1">
            <a:spLocks noChangeArrowheads="1"/>
          </p:cNvSpPr>
          <p:nvPr/>
        </p:nvSpPr>
        <p:spPr bwMode="auto">
          <a:xfrm>
            <a:off x="889000" y="1009060"/>
            <a:ext cx="288816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600" dirty="0"/>
              <a:t>Webbläsare        </a:t>
            </a:r>
            <a:r>
              <a:rPr lang="sv-SE" sz="1600" dirty="0" smtClean="0"/>
              <a:t>  Webbserver</a:t>
            </a:r>
            <a:endParaRPr lang="en-US" sz="1600" dirty="0"/>
          </a:p>
        </p:txBody>
      </p:sp>
      <p:sp>
        <p:nvSpPr>
          <p:cNvPr id="38953" name="Rectangle 98"/>
          <p:cNvSpPr>
            <a:spLocks noChangeArrowheads="1"/>
          </p:cNvSpPr>
          <p:nvPr/>
        </p:nvSpPr>
        <p:spPr bwMode="auto">
          <a:xfrm>
            <a:off x="971550" y="1329929"/>
            <a:ext cx="1079500" cy="7024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4" name="Line 99"/>
          <p:cNvSpPr>
            <a:spLocks noChangeShapeType="1"/>
          </p:cNvSpPr>
          <p:nvPr/>
        </p:nvSpPr>
        <p:spPr bwMode="auto">
          <a:xfrm>
            <a:off x="2051051" y="1654969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38955" name="Text Box 100"/>
          <p:cNvSpPr txBox="1">
            <a:spLocks noChangeArrowheads="1"/>
          </p:cNvSpPr>
          <p:nvPr/>
        </p:nvSpPr>
        <p:spPr bwMode="auto">
          <a:xfrm>
            <a:off x="899592" y="3219822"/>
            <a:ext cx="11364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/>
              <a:t>Handläggare i</a:t>
            </a:r>
          </a:p>
          <a:p>
            <a:r>
              <a:rPr lang="sv-SE" sz="1200" dirty="0"/>
              <a:t>socialtjänsten</a:t>
            </a:r>
          </a:p>
          <a:p>
            <a:r>
              <a:rPr lang="sv-SE" sz="1200" dirty="0"/>
              <a:t>i kommunen</a:t>
            </a:r>
            <a:endParaRPr lang="en-US" sz="1200" dirty="0"/>
          </a:p>
        </p:txBody>
      </p:sp>
      <p:sp>
        <p:nvSpPr>
          <p:cNvPr id="38957" name="Rectangle 103" descr="25%"/>
          <p:cNvSpPr>
            <a:spLocks noChangeArrowheads="1"/>
          </p:cNvSpPr>
          <p:nvPr/>
        </p:nvSpPr>
        <p:spPr bwMode="auto">
          <a:xfrm>
            <a:off x="4500563" y="1383506"/>
            <a:ext cx="215453" cy="1332260"/>
          </a:xfrm>
          <a:prstGeom prst="rect">
            <a:avLst/>
          </a:prstGeom>
          <a:pattFill prst="pct25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8" name="Rectangle 104"/>
          <p:cNvSpPr>
            <a:spLocks noChangeArrowheads="1"/>
          </p:cNvSpPr>
          <p:nvPr/>
        </p:nvSpPr>
        <p:spPr bwMode="auto">
          <a:xfrm>
            <a:off x="4860925" y="1059657"/>
            <a:ext cx="71438" cy="19978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59" name="Text Box 106"/>
          <p:cNvSpPr txBox="1">
            <a:spLocks noChangeArrowheads="1"/>
          </p:cNvSpPr>
          <p:nvPr/>
        </p:nvSpPr>
        <p:spPr bwMode="auto">
          <a:xfrm>
            <a:off x="4346575" y="771550"/>
            <a:ext cx="53893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/>
              <a:t>Lokal</a:t>
            </a:r>
            <a:br>
              <a:rPr lang="sv-SE" sz="1200" dirty="0"/>
            </a:br>
            <a:r>
              <a:rPr lang="sv-SE" sz="1200" dirty="0"/>
              <a:t>SHS-</a:t>
            </a:r>
          </a:p>
          <a:p>
            <a:r>
              <a:rPr lang="sv-SE" sz="1200" dirty="0"/>
              <a:t>nod</a:t>
            </a:r>
            <a:endParaRPr lang="en-US" sz="1200" dirty="0"/>
          </a:p>
        </p:txBody>
      </p:sp>
      <p:sp>
        <p:nvSpPr>
          <p:cNvPr id="38960" name="AutoShape 107"/>
          <p:cNvSpPr>
            <a:spLocks noChangeArrowheads="1"/>
          </p:cNvSpPr>
          <p:nvPr/>
        </p:nvSpPr>
        <p:spPr bwMode="auto">
          <a:xfrm>
            <a:off x="611560" y="4155926"/>
            <a:ext cx="5184576" cy="720080"/>
          </a:xfrm>
          <a:prstGeom prst="wedgeRoundRectCallout">
            <a:avLst>
              <a:gd name="adj1" fmla="val 18571"/>
              <a:gd name="adj2" fmla="val -257424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54000" rIns="54000"/>
          <a:lstStyle/>
          <a:p>
            <a:r>
              <a:rPr lang="sv-SE" sz="1200" dirty="0"/>
              <a:t>SHS-kommunikation enligt s.k. </a:t>
            </a:r>
            <a:r>
              <a:rPr lang="sv-SE" sz="1200" dirty="0" smtClean="0"/>
              <a:t>SHS-IWSI </a:t>
            </a:r>
            <a:r>
              <a:rPr lang="sv-SE" sz="1200" dirty="0"/>
              <a:t>mot internt kommundriftad SHS-nod/agent/satellit</a:t>
            </a:r>
            <a:r>
              <a:rPr lang="sv-SE" sz="1200" dirty="0" smtClean="0"/>
              <a:t>. Andra driftningsalternativ är också möjliga. </a:t>
            </a:r>
            <a:br>
              <a:rPr lang="sv-SE" sz="1200" dirty="0" smtClean="0"/>
            </a:br>
            <a:r>
              <a:rPr lang="sv-SE" sz="1200" dirty="0" smtClean="0"/>
              <a:t>(</a:t>
            </a:r>
            <a:r>
              <a:rPr lang="sv-SE" sz="1200" dirty="0"/>
              <a:t>SHS är en specifikation skapad </a:t>
            </a:r>
            <a:r>
              <a:rPr lang="sv-SE" sz="1200" dirty="0" smtClean="0"/>
              <a:t>av Statskontoret/Verva.)</a:t>
            </a:r>
            <a:endParaRPr lang="en-US" sz="1200" dirty="0"/>
          </a:p>
        </p:txBody>
      </p:sp>
      <p:sp>
        <p:nvSpPr>
          <p:cNvPr id="38961" name="Rectangle 108"/>
          <p:cNvSpPr>
            <a:spLocks noChangeArrowheads="1"/>
          </p:cNvSpPr>
          <p:nvPr/>
        </p:nvSpPr>
        <p:spPr bwMode="auto">
          <a:xfrm>
            <a:off x="4284664" y="1168004"/>
            <a:ext cx="71437" cy="162044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62" name="Text Box 109"/>
          <p:cNvSpPr txBox="1">
            <a:spLocks noChangeArrowheads="1"/>
          </p:cNvSpPr>
          <p:nvPr/>
        </p:nvSpPr>
        <p:spPr bwMode="auto">
          <a:xfrm>
            <a:off x="4355976" y="2798807"/>
            <a:ext cx="51809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/>
              <a:t>DMZ</a:t>
            </a:r>
            <a:endParaRPr lang="en-US" sz="1200" dirty="0"/>
          </a:p>
        </p:txBody>
      </p:sp>
      <p:sp>
        <p:nvSpPr>
          <p:cNvPr id="38964" name="AutoShape 113"/>
          <p:cNvSpPr>
            <a:spLocks noChangeArrowheads="1"/>
          </p:cNvSpPr>
          <p:nvPr/>
        </p:nvSpPr>
        <p:spPr bwMode="auto">
          <a:xfrm>
            <a:off x="6011863" y="1113235"/>
            <a:ext cx="576262" cy="215503"/>
          </a:xfrm>
          <a:prstGeom prst="wedgeRoundRectCallout">
            <a:avLst>
              <a:gd name="adj1" fmla="val -52481"/>
              <a:gd name="adj2" fmla="val -132319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/>
            <a:r>
              <a:rPr lang="sv-SE" sz="1200"/>
              <a:t>SHS</a:t>
            </a:r>
            <a:endParaRPr lang="en-US" sz="1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8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8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8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8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8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8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8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8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8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8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8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8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8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8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8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8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8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8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8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8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8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8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8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8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8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8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8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8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8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8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8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8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8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8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8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8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8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8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8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8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8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8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8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8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8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8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8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8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8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8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animBg="1"/>
      <p:bldP spid="38915" grpId="0" animBg="1"/>
      <p:bldP spid="38916" grpId="0" animBg="1"/>
      <p:bldP spid="38923" grpId="0"/>
      <p:bldP spid="38924" grpId="0" animBg="1"/>
      <p:bldP spid="38925" grpId="0" animBg="1"/>
      <p:bldP spid="38926" grpId="0" animBg="1"/>
      <p:bldP spid="38927" grpId="0" animBg="1"/>
      <p:bldP spid="38929" grpId="0" animBg="1"/>
      <p:bldP spid="38930" grpId="0" animBg="1"/>
      <p:bldP spid="38931" grpId="0" animBg="1"/>
      <p:bldP spid="38933" grpId="0" animBg="1"/>
      <p:bldP spid="38934" grpId="0" animBg="1"/>
      <p:bldP spid="38935" grpId="0" animBg="1"/>
      <p:bldP spid="38937" grpId="0" animBg="1"/>
      <p:bldP spid="38938" grpId="0" animBg="1"/>
      <p:bldP spid="38939" grpId="0" animBg="1"/>
      <p:bldP spid="38941" grpId="0" animBg="1"/>
      <p:bldP spid="38942" grpId="0" animBg="1"/>
      <p:bldP spid="38943" grpId="0" animBg="1"/>
      <p:bldP spid="38944" grpId="0" animBg="1"/>
      <p:bldP spid="38945" grpId="0" animBg="1"/>
      <p:bldP spid="38946" grpId="0" animBg="1"/>
      <p:bldP spid="38947" grpId="0"/>
      <p:bldP spid="38951" grpId="0" animBg="1"/>
      <p:bldP spid="38952" grpId="0"/>
      <p:bldP spid="38953" grpId="0" animBg="1"/>
      <p:bldP spid="38954" grpId="0" animBg="1"/>
      <p:bldP spid="38957" grpId="0" animBg="1"/>
      <p:bldP spid="38958" grpId="0" animBg="1"/>
      <p:bldP spid="38959" grpId="0"/>
      <p:bldP spid="38960" grpId="0" animBg="1"/>
      <p:bldP spid="38961" grpId="0" animBg="1"/>
      <p:bldP spid="38962" grpId="0"/>
      <p:bldP spid="3896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195486"/>
            <a:ext cx="8712968" cy="48245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29444" cy="598872"/>
          </a:xfrm>
        </p:spPr>
        <p:txBody>
          <a:bodyPr/>
          <a:lstStyle/>
          <a:p>
            <a:r>
              <a:rPr lang="sv-SE" dirty="0" smtClean="0"/>
              <a:t>Föreningen Sambruk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71500" y="1131590"/>
            <a:ext cx="8392988" cy="3816424"/>
          </a:xfrm>
        </p:spPr>
        <p:txBody>
          <a:bodyPr>
            <a:normAutofit fontScale="92500" lnSpcReduction="10000"/>
          </a:bodyPr>
          <a:lstStyle/>
          <a:p>
            <a:r>
              <a:rPr lang="sv-SE" sz="2800" dirty="0" smtClean="0"/>
              <a:t>Drygt 80 kommuner av olika storlekar, över hela Sverige, har slagit sig samman för brett samarbete inom verksamhetsutveckling och IT.</a:t>
            </a:r>
          </a:p>
          <a:p>
            <a:r>
              <a:rPr lang="sv-SE" sz="2800" dirty="0" smtClean="0"/>
              <a:t>Multifråga är skapad inom Sambruk, idag körs den i åtta kommuner.</a:t>
            </a:r>
          </a:p>
          <a:p>
            <a:r>
              <a:rPr lang="sv-SE" sz="2800" dirty="0" smtClean="0"/>
              <a:t>Arkitektur enl. Sambruks Öppen Teknisk Plattform</a:t>
            </a:r>
          </a:p>
          <a:p>
            <a:r>
              <a:rPr lang="sv-SE" sz="2800" dirty="0" smtClean="0"/>
              <a:t>Specar mm finns på www.sambruk.se </a:t>
            </a:r>
            <a:br>
              <a:rPr lang="sv-SE" sz="2800" dirty="0" smtClean="0"/>
            </a:br>
            <a:r>
              <a:rPr lang="sv-SE" sz="2800" dirty="0" smtClean="0"/>
              <a:t>&gt; Ekonomiskt Bistånd och</a:t>
            </a:r>
            <a:br>
              <a:rPr lang="sv-SE" sz="2800" dirty="0" smtClean="0"/>
            </a:br>
            <a:r>
              <a:rPr lang="sv-SE" sz="2800" dirty="0" smtClean="0"/>
              <a:t>&gt; Nyttomeddelanden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195486"/>
            <a:ext cx="8712968" cy="48245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29444" cy="598872"/>
          </a:xfrm>
        </p:spPr>
        <p:txBody>
          <a:bodyPr/>
          <a:lstStyle/>
          <a:p>
            <a:r>
              <a:rPr lang="sv-SE" dirty="0" smtClean="0"/>
              <a:t>Publicera maskingränssnitt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71500" y="1131590"/>
            <a:ext cx="8248972" cy="3816424"/>
          </a:xfrm>
        </p:spPr>
        <p:txBody>
          <a:bodyPr>
            <a:normAutofit fontScale="92500"/>
          </a:bodyPr>
          <a:lstStyle/>
          <a:p>
            <a:r>
              <a:rPr lang="sv-SE" sz="2800" dirty="0" smtClean="0"/>
              <a:t>Ni behöver publicera era informationskontrakt för maskingränssnitt externt och/eller internt</a:t>
            </a:r>
          </a:p>
          <a:p>
            <a:r>
              <a:rPr lang="sv-SE" sz="2800" dirty="0" smtClean="0"/>
              <a:t>Ex i detta fall, förutom Sambrukssajten:</a:t>
            </a:r>
          </a:p>
          <a:p>
            <a:pPr lvl="1"/>
            <a:r>
              <a:rPr lang="sv-SE" sz="2400" dirty="0" smtClean="0"/>
              <a:t>http://www.forsakringskassan.se/omfk/lefi_online/teknisk_information</a:t>
            </a:r>
          </a:p>
          <a:p>
            <a:pPr lvl="1"/>
            <a:r>
              <a:rPr lang="sv-SE" sz="2400" dirty="0" smtClean="0"/>
              <a:t>http://www.skatteverket.se/foretagorganisationer/etjanster/schemalagerxml.4.dfe345a107ebcc9baf80006452.html</a:t>
            </a:r>
          </a:p>
          <a:p>
            <a:pPr lvl="1"/>
            <a:r>
              <a:rPr lang="sv-SE" sz="2400" dirty="0" smtClean="0"/>
              <a:t>http://xmls.skatteverket.se/se/skatteverket/zl/SchemaMetadata/1.0/SchemaMetadata.xsd</a:t>
            </a:r>
          </a:p>
          <a:p>
            <a:pPr lvl="1"/>
            <a:endParaRPr lang="sv-SE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195486"/>
            <a:ext cx="8712968" cy="48245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8496944" cy="598872"/>
          </a:xfrm>
        </p:spPr>
        <p:txBody>
          <a:bodyPr/>
          <a:lstStyle/>
          <a:p>
            <a:r>
              <a:rPr lang="sv-SE" dirty="0" smtClean="0"/>
              <a:t>Sambruks Nyttomeddelanden   1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71500" y="1131590"/>
            <a:ext cx="8248972" cy="3816424"/>
          </a:xfrm>
        </p:spPr>
        <p:txBody>
          <a:bodyPr>
            <a:normAutofit fontScale="85000" lnSpcReduction="10000"/>
          </a:bodyPr>
          <a:lstStyle/>
          <a:p>
            <a:r>
              <a:rPr lang="sv-SE" dirty="0" smtClean="0"/>
              <a:t>ÖTP (Öppen Teknisk Plattform) kap 5 behandlar våra principer för interoperabel kommunikation</a:t>
            </a:r>
          </a:p>
          <a:p>
            <a:r>
              <a:rPr lang="sv-SE" dirty="0" smtClean="0"/>
              <a:t>Följer E-nämndens riktlinjer 05:01 for Standardmeddelanden</a:t>
            </a:r>
          </a:p>
          <a:p>
            <a:r>
              <a:rPr lang="sv-SE" dirty="0" smtClean="0"/>
              <a:t>Nyttomeddelanden har Word-beskrivningar och XML-scheman som definierar </a:t>
            </a:r>
            <a:r>
              <a:rPr lang="sv-SE" u="sng" dirty="0" smtClean="0"/>
              <a:t>transportoberoende meddelanden</a:t>
            </a:r>
          </a:p>
          <a:p>
            <a:r>
              <a:rPr lang="sv-SE" dirty="0" smtClean="0"/>
              <a:t>Fältens semantik definieras i en Begreppsmodell (Word-dokument)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195486"/>
            <a:ext cx="8712968" cy="48245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8496944" cy="598872"/>
          </a:xfrm>
        </p:spPr>
        <p:txBody>
          <a:bodyPr/>
          <a:lstStyle/>
          <a:p>
            <a:r>
              <a:rPr lang="sv-SE" dirty="0" smtClean="0"/>
              <a:t>Sambruks Nyttomeddelanden   2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71500" y="1131590"/>
            <a:ext cx="8248972" cy="3816424"/>
          </a:xfrm>
        </p:spPr>
        <p:txBody>
          <a:bodyPr>
            <a:normAutofit fontScale="92500" lnSpcReduction="10000"/>
          </a:bodyPr>
          <a:lstStyle/>
          <a:p>
            <a:r>
              <a:rPr lang="sv-SE" dirty="0" smtClean="0"/>
              <a:t>Föreskriver ett antal obligatoriska fält för att ge spårbarhet och underlätta felletning – rekommenderas starkt!</a:t>
            </a:r>
          </a:p>
          <a:p>
            <a:r>
              <a:rPr lang="sv-SE" dirty="0" smtClean="0"/>
              <a:t>Olika transporter för Nyttomeddelanden (SBN) definieras i Anrop/överföring (SBA)</a:t>
            </a:r>
          </a:p>
          <a:p>
            <a:r>
              <a:rPr lang="sv-SE" dirty="0" smtClean="0"/>
              <a:t>SBA kan vara mycket flexibelt, såsom vanlig fil, temporär-sql-tabell, kö, SHS, REST, WS… SBA kan vara asynkron eller synkron…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chDays11_SvenHakanOlsson_v1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egoe UI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0E9A1B8B02874DAAD0AC3C3F6D719F" ma:contentTypeVersion="0" ma:contentTypeDescription="Create a new document." ma:contentTypeScope="" ma:versionID="cf247fd7bc49ee0c9789223f32670220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F345C397-4A9F-49ED-91A3-618B9F16A59B}">
  <ds:schemaRefs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11A1678-8348-4C62-8E44-B04BBC5475F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6BE9C6-A753-4067-B8FC-5D89117E67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TechDays11_SvenHakanOlsson_v1</Template>
  <TotalTime>1126</TotalTime>
  <Words>834</Words>
  <Application>Microsoft Office PowerPoint</Application>
  <PresentationFormat>On-screen Show (16:9)</PresentationFormat>
  <Paragraphs>190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TechDays11_SvenHakanOlsson_v1</vt:lpstr>
      <vt:lpstr>Praktik-case för interoperabilitet .NET, Java, C/C++, Lotus Notes och mer... </vt:lpstr>
      <vt:lpstr>Interoperabilitet ÄR viktigt</vt:lpstr>
      <vt:lpstr>Slide 3</vt:lpstr>
      <vt:lpstr>Informationskontrakt – mycket mer än wsdl…!</vt:lpstr>
      <vt:lpstr>Slide 5</vt:lpstr>
      <vt:lpstr>Föreningen Sambruk</vt:lpstr>
      <vt:lpstr>Publicera maskingränssnitt</vt:lpstr>
      <vt:lpstr>Sambruks Nyttomeddelanden   1 </vt:lpstr>
      <vt:lpstr>Sambruks Nyttomeddelanden   2 </vt:lpstr>
      <vt:lpstr>Sambruks Nyttomeddelanden   3 </vt:lpstr>
      <vt:lpstr>Slide 11</vt:lpstr>
      <vt:lpstr>Slide 12</vt:lpstr>
      <vt:lpstr>Slide 13</vt:lpstr>
      <vt:lpstr>Demo</vt:lpstr>
      <vt:lpstr>Slide 15</vt:lpstr>
      <vt:lpstr>Slide 16</vt:lpstr>
      <vt:lpstr>Vad har krånglat mest?   1</vt:lpstr>
      <vt:lpstr>Vad har krånglat mest?   2</vt:lpstr>
      <vt:lpstr>Vad har krånglat mest?   3</vt:lpstr>
      <vt:lpstr>Ex: Generering av objekt från wsdl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SHOlsson</dc:creator>
  <cp:lastModifiedBy>SHOlsson</cp:lastModifiedBy>
  <cp:revision>45</cp:revision>
  <dcterms:created xsi:type="dcterms:W3CDTF">2011-03-18T12:06:58Z</dcterms:created>
  <dcterms:modified xsi:type="dcterms:W3CDTF">2011-03-29T07:04:19Z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0x010100680E9A1B8B02874DAAD0AC3C3F6D719F</vt:lpwstr>
  </property>
</Properties>
</file>