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9" r:id="rId3"/>
    <p:sldId id="280" r:id="rId4"/>
    <p:sldId id="282" r:id="rId5"/>
    <p:sldId id="281" r:id="rId6"/>
    <p:sldId id="283" r:id="rId7"/>
    <p:sldId id="284" r:id="rId8"/>
    <p:sldId id="285" r:id="rId9"/>
    <p:sldId id="287" r:id="rId10"/>
    <p:sldId id="288" r:id="rId11"/>
    <p:sldId id="286" r:id="rId12"/>
    <p:sldId id="269" r:id="rId1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7" autoAdjust="0"/>
    <p:restoredTop sz="94660"/>
  </p:normalViewPr>
  <p:slideViewPr>
    <p:cSldViewPr>
      <p:cViewPr varScale="1">
        <p:scale>
          <a:sx n="67" d="100"/>
          <a:sy n="67" d="100"/>
        </p:scale>
        <p:origin x="-4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4" d="100"/>
          <a:sy n="104" d="100"/>
        </p:scale>
        <p:origin x="-2550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EB140D-0C30-4E4A-B3A4-F5E4B640F2BE}" type="datetimeFigureOut">
              <a:rPr lang="sv-SE" smtClean="0"/>
              <a:pPr/>
              <a:t>2011-10-26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F2C5F3-EF9D-4FD3-B63D-8C3E31D7370D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24D928-4CF4-4634-BC5A-FB871633A6DC}" type="datetimeFigureOut">
              <a:rPr lang="sv-SE" smtClean="0"/>
              <a:pPr/>
              <a:t>2011-10-26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EA4A7-FF88-41D5-A743-4AA0F7793BE3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sv-S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‹#›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dirty="0" smtClean="0"/>
              <a:t>info@styrelsemote.se                                            Tel: 08 - 30 36 66</a:t>
            </a:r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2905-6471-47B2-9425-98C3100B639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‹#›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info@styrelsemote.se                                            Tel: 08 - 30 36 66</a:t>
            </a: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2905-6471-47B2-9425-98C3100B639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‹#›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info@styrelsemote.se                                            Tel: 08 - 30 36 66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2905-6471-47B2-9425-98C3100B639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‹#›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info@styrelsemote.se                                            Tel: 08 - 30 36 66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2905-6471-47B2-9425-98C3100B639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2905-6471-47B2-9425-98C3100B639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2905-6471-47B2-9425-98C3100B639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2905-6471-47B2-9425-98C3100B639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824" y="188640"/>
            <a:ext cx="8229600" cy="1143000"/>
          </a:xfrm>
        </p:spPr>
        <p:txBody>
          <a:bodyPr>
            <a:normAutofit/>
          </a:bodyPr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412776"/>
            <a:ext cx="289066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2905-6471-47B2-9425-98C3100B639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824" y="197768"/>
            <a:ext cx="8229600" cy="1143000"/>
          </a:xfrm>
        </p:spPr>
        <p:txBody>
          <a:bodyPr>
            <a:normAutofit/>
          </a:bodyPr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2905-6471-47B2-9425-98C3100B639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2905-6471-47B2-9425-98C3100B639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2905-6471-47B2-9425-98C3100B639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‹#›</a:t>
            </a:r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2905-6471-47B2-9425-98C3100B639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512" y="1293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02896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02905-6471-47B2-9425-98C3100B639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Picture 2" descr="C:\Users\Therese\AppData\Local\Microsoft\Windows Live Mail\WLMDSS.tmp\WLM2255.tmp\2.jp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9568"/>
            <a:ext cx="3529092" cy="787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0" r:id="rId5"/>
    <p:sldLayoutId id="2147483661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media.surfplatta.eu/2010/12/ipad-homescreen1.jpg" TargetMode="Externa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media.surfplatta.eu/2010/12/ipad-homescreen1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media.surfplatta.eu/2010/12/ipad-homescreen1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media.surfplatta.eu/2010/12/ipad-homescreen1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media.surfplatta.eu/2010/12/ipad-homescreen1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media.surfplatta.eu/2010/12/ipad-homescreen1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6064" y="19589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sv-SE" sz="4900" b="1" dirty="0" smtClean="0"/>
              <a:t>Integration med appar</a:t>
            </a:r>
            <a:br>
              <a:rPr lang="sv-SE" sz="4900" b="1" dirty="0" smtClean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Sven-Håkan Olsson </a:t>
            </a:r>
            <a:br>
              <a:rPr lang="sv-SE" dirty="0" smtClean="0"/>
            </a:br>
            <a:r>
              <a:rPr lang="sv-SE" dirty="0" smtClean="0"/>
              <a:t>Styrelsemöte.se   /   Definitivus </a:t>
            </a:r>
            <a:endParaRPr lang="sv-SE" dirty="0"/>
          </a:p>
        </p:txBody>
      </p:sp>
      <p:sp>
        <p:nvSpPr>
          <p:cNvPr id="5" name="Rectangle 4"/>
          <p:cNvSpPr/>
          <p:nvPr/>
        </p:nvSpPr>
        <p:spPr>
          <a:xfrm rot="16200000">
            <a:off x="-984368" y="5616767"/>
            <a:ext cx="214193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000" dirty="0" smtClean="0"/>
              <a:t>S-H_Olsson_apps_v2011-10-20b.pptx</a:t>
            </a:r>
            <a:endParaRPr lang="sv-SE" sz="1000" dirty="0"/>
          </a:p>
        </p:txBody>
      </p:sp>
      <p:sp>
        <p:nvSpPr>
          <p:cNvPr id="4" name="Rectangle 3"/>
          <p:cNvSpPr/>
          <p:nvPr/>
        </p:nvSpPr>
        <p:spPr>
          <a:xfrm>
            <a:off x="611560" y="6372036"/>
            <a:ext cx="84859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 smtClean="0"/>
              <a:t>© Sven-Håkan Olsson / Definitivus. Enstaka bilder får återges med angivande av källan.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Andra kvalitetsfrågor</a:t>
            </a:r>
            <a:endParaRPr lang="sv-S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 smtClean="0"/>
              <a:t>Tillgänglighet/uptime</a:t>
            </a:r>
          </a:p>
          <a:p>
            <a:pPr lvl="1"/>
            <a:r>
              <a:rPr lang="sv-SE" dirty="0" smtClean="0"/>
              <a:t>Onlinelösningar alltid känsliga, särskilt för dålig 3G-täckning, men även för serverstopp.</a:t>
            </a:r>
          </a:p>
          <a:p>
            <a:pPr lvl="1"/>
            <a:r>
              <a:rPr lang="sv-SE" dirty="0" smtClean="0"/>
              <a:t>Varje mellanserver adderar risk för dålig tillgänglighet</a:t>
            </a:r>
          </a:p>
          <a:p>
            <a:r>
              <a:rPr lang="sv-SE" dirty="0" smtClean="0"/>
              <a:t>Prestanda/svarstider</a:t>
            </a:r>
          </a:p>
          <a:p>
            <a:pPr lvl="1"/>
            <a:r>
              <a:rPr lang="sv-SE" dirty="0" smtClean="0"/>
              <a:t>3G-nätet har långa fördröjningstider, även ifall bandbredden är hög – stort problem vid ”pratig kommunikation”</a:t>
            </a:r>
          </a:p>
          <a:p>
            <a:pPr lvl="1"/>
            <a:r>
              <a:rPr lang="sv-SE" dirty="0" smtClean="0"/>
              <a:t>Bandbredden blir sämre vid dålig radiosignal</a:t>
            </a:r>
          </a:p>
          <a:p>
            <a:pPr lvl="1"/>
            <a:r>
              <a:rPr lang="sv-SE" dirty="0" smtClean="0"/>
              <a:t>Synkning av stora filer en vanlig prestandabov</a:t>
            </a:r>
          </a:p>
          <a:p>
            <a:r>
              <a:rPr lang="sv-SE" dirty="0" smtClean="0"/>
              <a:t>Säkerhet</a:t>
            </a:r>
          </a:p>
          <a:p>
            <a:pPr lvl="1"/>
            <a:r>
              <a:rPr lang="sv-SE" dirty="0" smtClean="0"/>
              <a:t>Stort område; virusskydd, kommunikationskryptering. lagringskryptering, villkor för molntjänster, inloggning, ”remote wipe” mm mm…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Integrationskunskap</a:t>
            </a:r>
            <a:endParaRPr lang="sv-SE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Synnerligen viktigt att överväga både helhet och detaljer inom app-integration.</a:t>
            </a:r>
          </a:p>
          <a:p>
            <a:r>
              <a:rPr lang="sv-SE" dirty="0" smtClean="0"/>
              <a:t>Mönstren, avvägningarna, fördelar/nackdelar osv i samband med integration är känd kunskap.</a:t>
            </a:r>
          </a:p>
          <a:p>
            <a:r>
              <a:rPr lang="sv-SE" dirty="0" smtClean="0"/>
              <a:t>Hämta erfarenheter från områdena SOA (Service Oriented Architecture), EAI (Enterprise Application Integration), ESB (Enterprise Service Bus), REST, ACID/BASE mm mm!</a:t>
            </a:r>
          </a:p>
          <a:p>
            <a:r>
              <a:rPr lang="sv-SE" dirty="0" smtClean="0"/>
              <a:t>Gå på utbildning hos Dataföreningen Kompetens där bl a jag är lärare  </a:t>
            </a:r>
            <a:r>
              <a:rPr lang="sv-SE" dirty="0" smtClean="0">
                <a:sym typeface="Wingdings" pitchFamily="2" charset="2"/>
              </a:rPr>
              <a:t>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4135720"/>
            <a:ext cx="89644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/>
              <a:t>Sven-Håkan Olsson</a:t>
            </a:r>
          </a:p>
          <a:p>
            <a:r>
              <a:rPr lang="sv-SE" sz="2400" dirty="0" smtClean="0"/>
              <a:t>www.styrelsemote.se</a:t>
            </a:r>
          </a:p>
          <a:p>
            <a:r>
              <a:rPr lang="sv-SE" sz="2400" dirty="0" smtClean="0"/>
              <a:t>www.definitivus.se</a:t>
            </a:r>
          </a:p>
          <a:p>
            <a:r>
              <a:rPr lang="sv-SE" sz="2400" dirty="0" smtClean="0"/>
              <a:t>www.trendspaning.se  &gt;  spanare  &gt;  veckans teknikspaning </a:t>
            </a:r>
          </a:p>
          <a:p>
            <a:r>
              <a:rPr lang="sv-SE" sz="2400" dirty="0" smtClean="0"/>
              <a:t>sven-hakan.olsson@styrelsemote.se</a:t>
            </a:r>
          </a:p>
          <a:p>
            <a:r>
              <a:rPr lang="sv-SE" sz="2400" dirty="0" smtClean="0"/>
              <a:t>0708-840134</a:t>
            </a:r>
          </a:p>
        </p:txBody>
      </p:sp>
      <p:sp>
        <p:nvSpPr>
          <p:cNvPr id="3" name="Rectangle 2"/>
          <p:cNvSpPr/>
          <p:nvPr/>
        </p:nvSpPr>
        <p:spPr>
          <a:xfrm rot="683925">
            <a:off x="1316786" y="1789075"/>
            <a:ext cx="6848711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4400" dirty="0" smtClean="0"/>
              <a:t>Tack för mej!</a:t>
            </a:r>
          </a:p>
          <a:p>
            <a:r>
              <a:rPr lang="sv-SE" sz="3200" dirty="0" smtClean="0"/>
              <a:t>Välkommen med frågor/kommentarer…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995937" y="3933056"/>
            <a:ext cx="1008112" cy="288032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Oval 4"/>
          <p:cNvSpPr/>
          <p:nvPr/>
        </p:nvSpPr>
        <p:spPr>
          <a:xfrm>
            <a:off x="3995936" y="2348880"/>
            <a:ext cx="1008112" cy="288032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ight Arrow 5"/>
          <p:cNvSpPr/>
          <p:nvPr/>
        </p:nvSpPr>
        <p:spPr>
          <a:xfrm rot="5400000">
            <a:off x="4067944" y="548680"/>
            <a:ext cx="936104" cy="792088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Box 6"/>
          <p:cNvSpPr txBox="1"/>
          <p:nvPr/>
        </p:nvSpPr>
        <p:spPr>
          <a:xfrm>
            <a:off x="827584" y="1484784"/>
            <a:ext cx="7416824" cy="2985433"/>
          </a:xfrm>
          <a:prstGeom prst="rect">
            <a:avLst/>
          </a:prstGeom>
          <a:noFill/>
          <a:ln w="254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800" b="1" dirty="0" smtClean="0"/>
              <a:t>Styrelsemöte.se</a:t>
            </a:r>
          </a:p>
          <a:p>
            <a:pPr algn="ctr"/>
            <a:endParaRPr lang="sv-SE" sz="3200" b="1" dirty="0" smtClean="0"/>
          </a:p>
          <a:p>
            <a:pPr algn="ctr"/>
            <a:endParaRPr lang="sv-SE" sz="3200" b="1" dirty="0" smtClean="0"/>
          </a:p>
          <a:p>
            <a:pPr algn="ctr"/>
            <a:endParaRPr lang="sv-SE" sz="3200" b="1" dirty="0" smtClean="0"/>
          </a:p>
          <a:p>
            <a:pPr algn="ctr"/>
            <a:endParaRPr lang="sv-SE" sz="3200" b="1" dirty="0" smtClean="0"/>
          </a:p>
          <a:p>
            <a:pPr algn="ctr"/>
            <a:endParaRPr lang="sv-SE" sz="2800" b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2225630" y="5373216"/>
            <a:ext cx="21369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Läs-</a:t>
            </a:r>
            <a:br>
              <a:rPr lang="sv-SE" sz="2400" dirty="0" smtClean="0"/>
            </a:br>
            <a:r>
              <a:rPr lang="sv-SE" sz="2400" dirty="0" smtClean="0"/>
              <a:t>platta </a:t>
            </a:r>
            <a:br>
              <a:rPr lang="sv-SE" sz="2400" dirty="0" smtClean="0"/>
            </a:br>
            <a:r>
              <a:rPr lang="sv-SE" sz="2400" dirty="0" smtClean="0"/>
              <a:t>(eller smart-tel)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84168" y="5373216"/>
            <a:ext cx="11318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Person-</a:t>
            </a:r>
            <a:br>
              <a:rPr lang="sv-SE" sz="2400" dirty="0" smtClean="0"/>
            </a:br>
            <a:r>
              <a:rPr lang="sv-SE" sz="2400" dirty="0" smtClean="0"/>
              <a:t>dator</a:t>
            </a:r>
          </a:p>
        </p:txBody>
      </p:sp>
      <p:sp>
        <p:nvSpPr>
          <p:cNvPr id="10" name="Left-Right Arrow 9"/>
          <p:cNvSpPr/>
          <p:nvPr/>
        </p:nvSpPr>
        <p:spPr>
          <a:xfrm rot="2556657" flipH="1">
            <a:off x="5067614" y="4716224"/>
            <a:ext cx="1224136" cy="648072"/>
          </a:xfrm>
          <a:prstGeom prst="left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Left-Right Arrow 10"/>
          <p:cNvSpPr/>
          <p:nvPr/>
        </p:nvSpPr>
        <p:spPr>
          <a:xfrm rot="19043343">
            <a:off x="2858043" y="4693929"/>
            <a:ext cx="1224136" cy="648072"/>
          </a:xfrm>
          <a:prstGeom prst="left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TextBox 11"/>
          <p:cNvSpPr txBox="1"/>
          <p:nvPr/>
        </p:nvSpPr>
        <p:spPr>
          <a:xfrm>
            <a:off x="3558827" y="-27384"/>
            <a:ext cx="1921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000" dirty="0" smtClean="0"/>
              <a:t>Mötesdokument</a:t>
            </a:r>
            <a:endParaRPr lang="sv-SE" sz="2000" dirty="0"/>
          </a:p>
        </p:txBody>
      </p:sp>
      <p:sp>
        <p:nvSpPr>
          <p:cNvPr id="13" name="Oval 12"/>
          <p:cNvSpPr/>
          <p:nvPr/>
        </p:nvSpPr>
        <p:spPr>
          <a:xfrm>
            <a:off x="3995936" y="2132856"/>
            <a:ext cx="1008112" cy="288032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4" name="Straight Connector 13"/>
          <p:cNvCxnSpPr>
            <a:stCxn id="13" idx="2"/>
            <a:endCxn id="5" idx="2"/>
          </p:cNvCxnSpPr>
          <p:nvPr/>
        </p:nvCxnSpPr>
        <p:spPr>
          <a:xfrm rot="10800000" flipV="1">
            <a:off x="3995936" y="2276872"/>
            <a:ext cx="0" cy="21602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3" idx="6"/>
            <a:endCxn id="5" idx="6"/>
          </p:cNvCxnSpPr>
          <p:nvPr/>
        </p:nvCxnSpPr>
        <p:spPr>
          <a:xfrm>
            <a:off x="5004048" y="2276872"/>
            <a:ext cx="0" cy="21602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3995937" y="3717032"/>
            <a:ext cx="1008112" cy="288032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7" name="Straight Connector 16"/>
          <p:cNvCxnSpPr>
            <a:stCxn id="16" idx="2"/>
            <a:endCxn id="4" idx="2"/>
          </p:cNvCxnSpPr>
          <p:nvPr/>
        </p:nvCxnSpPr>
        <p:spPr>
          <a:xfrm rot="10800000" flipV="1">
            <a:off x="3995937" y="3861048"/>
            <a:ext cx="0" cy="21602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6" idx="6"/>
            <a:endCxn id="4" idx="6"/>
          </p:cNvCxnSpPr>
          <p:nvPr/>
        </p:nvCxnSpPr>
        <p:spPr>
          <a:xfrm>
            <a:off x="5004049" y="3861048"/>
            <a:ext cx="0" cy="21602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4211960" y="3140174"/>
            <a:ext cx="57606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ular Callout 20"/>
          <p:cNvSpPr/>
          <p:nvPr/>
        </p:nvSpPr>
        <p:spPr>
          <a:xfrm>
            <a:off x="5940152" y="1988840"/>
            <a:ext cx="2016224" cy="720080"/>
          </a:xfrm>
          <a:prstGeom prst="wedgeRoundRectCallout">
            <a:avLst>
              <a:gd name="adj1" fmla="val -85067"/>
              <a:gd name="adj2" fmla="val -7460"/>
              <a:gd name="adj3" fmla="val 1666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Inlagda dokument för mötet</a:t>
            </a:r>
          </a:p>
        </p:txBody>
      </p:sp>
      <p:sp>
        <p:nvSpPr>
          <p:cNvPr id="22" name="Rounded Rectangular Callout 21"/>
          <p:cNvSpPr/>
          <p:nvPr/>
        </p:nvSpPr>
        <p:spPr>
          <a:xfrm>
            <a:off x="5940152" y="3356992"/>
            <a:ext cx="2016224" cy="936104"/>
          </a:xfrm>
          <a:prstGeom prst="wedgeRoundRectCallout">
            <a:avLst>
              <a:gd name="adj1" fmla="val -81355"/>
              <a:gd name="adj2" fmla="val -5488"/>
              <a:gd name="adj3" fmla="val 1666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Deltagarnas privata varianter av dokumenten</a:t>
            </a:r>
          </a:p>
        </p:txBody>
      </p:sp>
      <p:pic>
        <p:nvPicPr>
          <p:cNvPr id="23" name="Picture 22" descr="iPad homescreen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5953"/>
          <a:stretch/>
        </p:blipFill>
        <p:spPr bwMode="auto">
          <a:xfrm>
            <a:off x="335885" y="4797581"/>
            <a:ext cx="1571819" cy="2015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latshållare för innehåll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4964586"/>
            <a:ext cx="1296144" cy="1656184"/>
          </a:xfrm>
          <a:prstGeom prst="rect">
            <a:avLst/>
          </a:prstGeom>
          <a:noFill/>
        </p:spPr>
      </p:pic>
      <p:pic>
        <p:nvPicPr>
          <p:cNvPr id="25" name="Picture 2" descr="C:\Users\SHO\AppData\Local\Microsoft\Windows\Temporary Internet Files\Content.IE5\RYMTOOUM\MC900391572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97078" y="5067331"/>
            <a:ext cx="1811426" cy="1602029"/>
          </a:xfrm>
          <a:prstGeom prst="rect">
            <a:avLst/>
          </a:prstGeom>
          <a:noFill/>
        </p:spPr>
      </p:pic>
      <p:cxnSp>
        <p:nvCxnSpPr>
          <p:cNvPr id="27" name="Straight Arrow Connector 26"/>
          <p:cNvCxnSpPr/>
          <p:nvPr/>
        </p:nvCxnSpPr>
        <p:spPr>
          <a:xfrm>
            <a:off x="4653186" y="2852936"/>
            <a:ext cx="62830" cy="5760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4283968" y="2852936"/>
            <a:ext cx="62830" cy="5760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661388" y="404664"/>
            <a:ext cx="24785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sv-SE" dirty="0" smtClean="0"/>
              <a:t>Manuell inläggning</a:t>
            </a:r>
            <a:br>
              <a:rPr lang="sv-SE" dirty="0" smtClean="0"/>
            </a:br>
            <a:r>
              <a:rPr lang="sv-SE" dirty="0" smtClean="0"/>
              <a:t>Integrerat ärendesystem</a:t>
            </a:r>
            <a:endParaRPr lang="sv-SE" dirty="0"/>
          </a:p>
        </p:txBody>
      </p:sp>
      <p:sp>
        <p:nvSpPr>
          <p:cNvPr id="31" name="Rectangle 30"/>
          <p:cNvSpPr/>
          <p:nvPr/>
        </p:nvSpPr>
        <p:spPr>
          <a:xfrm>
            <a:off x="971600" y="2348880"/>
            <a:ext cx="28083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smtClean="0"/>
              <a:t>Sekreteraren förbereder möten, kvalitetskollar, skickar ut prel-dok och slutliga dok, notifierings-</a:t>
            </a:r>
            <a:br>
              <a:rPr lang="sv-SE" dirty="0" smtClean="0"/>
            </a:br>
            <a:r>
              <a:rPr lang="sv-SE" dirty="0" smtClean="0"/>
              <a:t>e-post, ser historik…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81888" y="908720"/>
            <a:ext cx="8964488" cy="5760640"/>
          </a:xfrm>
          <a:prstGeom prst="roundRect">
            <a:avLst/>
          </a:prstGeom>
          <a:solidFill>
            <a:schemeClr val="accent3">
              <a:lumMod val="75000"/>
              <a:alpha val="24000"/>
            </a:schemeClr>
          </a:solidFill>
          <a:ln w="952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Oval 3"/>
          <p:cNvSpPr/>
          <p:nvPr/>
        </p:nvSpPr>
        <p:spPr>
          <a:xfrm>
            <a:off x="160784" y="5013176"/>
            <a:ext cx="3115072" cy="1296144"/>
          </a:xfrm>
          <a:prstGeom prst="ellips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3200" dirty="0" smtClean="0">
                <a:solidFill>
                  <a:schemeClr val="tx1"/>
                </a:solidFill>
              </a:rPr>
              <a:t>Kul</a:t>
            </a:r>
            <a:endParaRPr lang="sv-SE" sz="3200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888976" y="3717032"/>
            <a:ext cx="3115072" cy="1296144"/>
          </a:xfrm>
          <a:prstGeom prst="ellips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3200" dirty="0" smtClean="0">
                <a:solidFill>
                  <a:schemeClr val="tx1"/>
                </a:solidFill>
              </a:rPr>
              <a:t>Personlig effektivitet</a:t>
            </a:r>
            <a:endParaRPr lang="sv-SE" sz="32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067944" y="2564904"/>
            <a:ext cx="3115072" cy="1296144"/>
          </a:xfrm>
          <a:prstGeom prst="ellips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3200" dirty="0" smtClean="0">
                <a:solidFill>
                  <a:schemeClr val="tx1"/>
                </a:solidFill>
              </a:rPr>
              <a:t>Sociala nätverk</a:t>
            </a:r>
            <a:endParaRPr lang="sv-SE" sz="32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777408" y="1268760"/>
            <a:ext cx="3115072" cy="1296144"/>
          </a:xfrm>
          <a:prstGeom prst="ellips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3200" dirty="0" smtClean="0">
                <a:solidFill>
                  <a:schemeClr val="tx1"/>
                </a:solidFill>
              </a:rPr>
              <a:t>Affärs-processer</a:t>
            </a:r>
            <a:endParaRPr lang="sv-SE" sz="3200" dirty="0">
              <a:solidFill>
                <a:schemeClr val="tx1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har vi appar till?</a:t>
            </a:r>
            <a:endParaRPr lang="sv-SE" dirty="0"/>
          </a:p>
        </p:txBody>
      </p:sp>
      <p:sp>
        <p:nvSpPr>
          <p:cNvPr id="10" name="TextBox 9"/>
          <p:cNvSpPr txBox="1"/>
          <p:nvPr/>
        </p:nvSpPr>
        <p:spPr>
          <a:xfrm>
            <a:off x="494115" y="1340768"/>
            <a:ext cx="162961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Integration </a:t>
            </a:r>
            <a:br>
              <a:rPr lang="sv-SE" sz="2400" dirty="0" smtClean="0"/>
            </a:br>
            <a:r>
              <a:rPr lang="sv-SE" sz="2400" dirty="0" smtClean="0"/>
              <a:t>ofta</a:t>
            </a:r>
            <a:br>
              <a:rPr lang="sv-SE" sz="2400" dirty="0" smtClean="0"/>
            </a:br>
            <a:r>
              <a:rPr lang="sv-SE" sz="2400" dirty="0" smtClean="0"/>
              <a:t>nyttig!</a:t>
            </a:r>
          </a:p>
        </p:txBody>
      </p:sp>
      <p:sp>
        <p:nvSpPr>
          <p:cNvPr id="12" name="Oval 11"/>
          <p:cNvSpPr/>
          <p:nvPr/>
        </p:nvSpPr>
        <p:spPr>
          <a:xfrm>
            <a:off x="5777408" y="1268760"/>
            <a:ext cx="3115072" cy="1296144"/>
          </a:xfrm>
          <a:prstGeom prst="ellipse">
            <a:avLst/>
          </a:prstGeom>
          <a:solidFill>
            <a:schemeClr val="accent3">
              <a:lumMod val="75000"/>
              <a:alpha val="79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3200" dirty="0" smtClean="0">
                <a:solidFill>
                  <a:schemeClr val="tx1"/>
                </a:solidFill>
              </a:rPr>
              <a:t>Affärs-processer</a:t>
            </a:r>
            <a:endParaRPr lang="sv-SE" sz="32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07904" y="1085835"/>
            <a:ext cx="3168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 smtClean="0"/>
              <a:t>Integration krävs!</a:t>
            </a:r>
          </a:p>
          <a:p>
            <a:r>
              <a:rPr lang="sv-SE" sz="2400" b="1" dirty="0" smtClean="0"/>
              <a:t>Isolerade öar </a:t>
            </a:r>
            <a:br>
              <a:rPr lang="sv-SE" sz="2400" b="1" dirty="0" smtClean="0"/>
            </a:br>
            <a:r>
              <a:rPr lang="sv-SE" sz="2400" b="1" dirty="0" smtClean="0"/>
              <a:t>av info: urtrist.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2" grpId="0" animBg="1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Utmaningen - varför är det </a:t>
            </a:r>
            <a:br>
              <a:rPr lang="sv-SE" dirty="0" smtClean="0"/>
            </a:br>
            <a:r>
              <a:rPr lang="sv-SE" dirty="0" smtClean="0"/>
              <a:t>så svårt? Ett axplock: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b="1" u="sng" dirty="0" smtClean="0"/>
              <a:t>Säkerhetsmodeller</a:t>
            </a:r>
            <a:r>
              <a:rPr lang="sv-SE" dirty="0" smtClean="0"/>
              <a:t> och </a:t>
            </a:r>
            <a:r>
              <a:rPr lang="sv-SE" b="1" u="sng" dirty="0" smtClean="0"/>
              <a:t>multitasking</a:t>
            </a:r>
            <a:r>
              <a:rPr lang="sv-SE" dirty="0" smtClean="0"/>
              <a:t> i dagens bästsäljande läsplattor/smarttelefoner är mycket olika – iPad/iPhone är till exempel mycket restriktiv, vilket gör att integrationer kan behöva göras på olika sätt på olika plattformar </a:t>
            </a:r>
          </a:p>
          <a:p>
            <a:r>
              <a:rPr lang="sv-SE" dirty="0" smtClean="0"/>
              <a:t>Om appen bör fungera även vid </a:t>
            </a:r>
            <a:r>
              <a:rPr lang="sv-SE" b="1" u="sng" dirty="0" smtClean="0"/>
              <a:t>dålig radiotäckning </a:t>
            </a:r>
            <a:r>
              <a:rPr lang="sv-SE" dirty="0" smtClean="0"/>
              <a:t>(3G/WiFi) så blir integrationen klart annorlunda än ren online</a:t>
            </a:r>
          </a:p>
          <a:p>
            <a:r>
              <a:rPr lang="sv-SE" b="1" u="sng" dirty="0" smtClean="0"/>
              <a:t>Kvalitetsproblemen</a:t>
            </a:r>
            <a:r>
              <a:rPr lang="sv-SE" b="1" dirty="0" smtClean="0"/>
              <a:t> </a:t>
            </a:r>
            <a:r>
              <a:rPr lang="sv-SE" dirty="0" smtClean="0"/>
              <a:t>tillgänglighet/uptime, svarstider, säkerhet mm</a:t>
            </a:r>
          </a:p>
          <a:p>
            <a:r>
              <a:rPr lang="sv-SE" dirty="0" smtClean="0"/>
              <a:t>Att hantera sammansatta </a:t>
            </a:r>
            <a:r>
              <a:rPr lang="sv-SE" b="1" u="sng" dirty="0" smtClean="0"/>
              <a:t>transaktioner</a:t>
            </a:r>
            <a:r>
              <a:rPr lang="sv-SE" dirty="0" smtClean="0"/>
              <a:t>, så att inte data kommer bort</a:t>
            </a:r>
          </a:p>
          <a:p>
            <a:r>
              <a:rPr lang="sv-SE" b="1" u="sng" dirty="0" smtClean="0"/>
              <a:t>Framtidssäkring</a:t>
            </a:r>
            <a:r>
              <a:rPr lang="sv-SE" dirty="0" smtClean="0"/>
              <a:t> - dagens app-modell kontra traditionell webb kontra genomslag för html5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App  &lt;--&gt;  app</a:t>
            </a:r>
            <a:endParaRPr lang="sv-SE" dirty="0"/>
          </a:p>
        </p:txBody>
      </p:sp>
      <p:pic>
        <p:nvPicPr>
          <p:cNvPr id="3" name="Picture 2" descr="iPad homescreen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5953"/>
          <a:stretch/>
        </p:blipFill>
        <p:spPr bwMode="auto">
          <a:xfrm>
            <a:off x="755576" y="2132856"/>
            <a:ext cx="1571819" cy="201579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latshållare för innehåll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235" y="2299861"/>
            <a:ext cx="1296144" cy="1656184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959243" y="2420888"/>
            <a:ext cx="792088" cy="648072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App1</a:t>
            </a:r>
            <a:endParaRPr lang="sv-SE" dirty="0"/>
          </a:p>
        </p:txBody>
      </p:sp>
      <p:sp>
        <p:nvSpPr>
          <p:cNvPr id="6" name="Rounded Rectangle 5"/>
          <p:cNvSpPr/>
          <p:nvPr/>
        </p:nvSpPr>
        <p:spPr>
          <a:xfrm>
            <a:off x="1115616" y="3140968"/>
            <a:ext cx="792088" cy="648072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App2</a:t>
            </a:r>
            <a:endParaRPr lang="sv-SE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3563888" y="1196752"/>
            <a:ext cx="4824536" cy="1512168"/>
          </a:xfrm>
          <a:prstGeom prst="wedgeRoundRectCallout">
            <a:avLst>
              <a:gd name="adj1" fmla="val -73101"/>
              <a:gd name="adj2" fmla="val 64453"/>
              <a:gd name="adj3" fmla="val 1666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2000" dirty="0" smtClean="0">
                <a:solidFill>
                  <a:schemeClr val="tx1"/>
                </a:solidFill>
              </a:rPr>
              <a:t>Varje app får av säkerhetsskäl bara leka inom sin egen ”</a:t>
            </a:r>
            <a:r>
              <a:rPr lang="sv-SE" sz="2000" b="1" dirty="0" smtClean="0">
                <a:solidFill>
                  <a:schemeClr val="tx1"/>
                </a:solidFill>
              </a:rPr>
              <a:t>sandlåda</a:t>
            </a:r>
            <a:r>
              <a:rPr lang="sv-SE" sz="2000" dirty="0" smtClean="0">
                <a:solidFill>
                  <a:schemeClr val="tx1"/>
                </a:solidFill>
              </a:rPr>
              <a:t>”.</a:t>
            </a:r>
          </a:p>
          <a:p>
            <a:r>
              <a:rPr lang="sv-SE" sz="2000" dirty="0" smtClean="0">
                <a:solidFill>
                  <a:schemeClr val="tx1"/>
                </a:solidFill>
              </a:rPr>
              <a:t>Teknikdetaljerna  för integration är snåriga, och olika i iOS och Android</a:t>
            </a:r>
          </a:p>
        </p:txBody>
      </p:sp>
      <p:sp>
        <p:nvSpPr>
          <p:cNvPr id="1026" name="Cloud"/>
          <p:cNvSpPr>
            <a:spLocks noChangeAspect="1" noEditPoints="1" noChangeArrowheads="1"/>
          </p:cNvSpPr>
          <p:nvPr/>
        </p:nvSpPr>
        <p:spPr bwMode="auto">
          <a:xfrm>
            <a:off x="3995936" y="3284984"/>
            <a:ext cx="2160240" cy="1584176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9" name="Rounded Rectangle 8"/>
          <p:cNvSpPr/>
          <p:nvPr/>
        </p:nvSpPr>
        <p:spPr>
          <a:xfrm>
            <a:off x="4283968" y="3645024"/>
            <a:ext cx="1584176" cy="72008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Dropbox etc</a:t>
            </a:r>
            <a:endParaRPr lang="sv-SE" dirty="0"/>
          </a:p>
        </p:txBody>
      </p:sp>
      <p:cxnSp>
        <p:nvCxnSpPr>
          <p:cNvPr id="10" name="Straight Arrow Connector 9"/>
          <p:cNvCxnSpPr>
            <a:stCxn id="6" idx="3"/>
          </p:cNvCxnSpPr>
          <p:nvPr/>
        </p:nvCxnSpPr>
        <p:spPr>
          <a:xfrm>
            <a:off x="1907704" y="3465004"/>
            <a:ext cx="2520280" cy="61206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3"/>
          </p:cNvCxnSpPr>
          <p:nvPr/>
        </p:nvCxnSpPr>
        <p:spPr>
          <a:xfrm>
            <a:off x="1751331" y="2744924"/>
            <a:ext cx="2676653" cy="1188132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ular Callout 21"/>
          <p:cNvSpPr/>
          <p:nvPr/>
        </p:nvSpPr>
        <p:spPr>
          <a:xfrm>
            <a:off x="251520" y="5157192"/>
            <a:ext cx="2808312" cy="1152128"/>
          </a:xfrm>
          <a:prstGeom prst="wedgeRoundRectCallout">
            <a:avLst>
              <a:gd name="adj1" fmla="val 51941"/>
              <a:gd name="adj2" fmla="val -128011"/>
              <a:gd name="adj3" fmla="val 1666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2000" dirty="0" smtClean="0">
                <a:solidFill>
                  <a:schemeClr val="tx1"/>
                </a:solidFill>
              </a:rPr>
              <a:t>För att ta sig runt sandlådan går många via extern molntjänst…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26" grpId="0" animBg="1"/>
      <p:bldP spid="9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App  &lt;--&gt;  interna system</a:t>
            </a:r>
            <a:endParaRPr lang="sv-SE" dirty="0"/>
          </a:p>
        </p:txBody>
      </p:sp>
      <p:pic>
        <p:nvPicPr>
          <p:cNvPr id="3" name="Picture 2" descr="iPad homescreen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5953"/>
          <a:stretch/>
        </p:blipFill>
        <p:spPr bwMode="auto">
          <a:xfrm>
            <a:off x="755576" y="2132856"/>
            <a:ext cx="1571819" cy="201579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latshållare för innehåll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235" y="2299861"/>
            <a:ext cx="1296144" cy="1656184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043608" y="2492896"/>
            <a:ext cx="792088" cy="648072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App</a:t>
            </a:r>
            <a:endParaRPr lang="sv-SE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3563888" y="1124744"/>
            <a:ext cx="2952328" cy="1440160"/>
          </a:xfrm>
          <a:prstGeom prst="wedgeRoundRectCallout">
            <a:avLst>
              <a:gd name="adj1" fmla="val -29289"/>
              <a:gd name="adj2" fmla="val 78068"/>
              <a:gd name="adj3" fmla="val 1666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2000" b="1" dirty="0" smtClean="0">
                <a:solidFill>
                  <a:schemeClr val="tx1"/>
                </a:solidFill>
              </a:rPr>
              <a:t>Direkt integration </a:t>
            </a:r>
            <a:r>
              <a:rPr lang="sv-SE" sz="2000" dirty="0" smtClean="0">
                <a:solidFill>
                  <a:schemeClr val="tx1"/>
                </a:solidFill>
              </a:rPr>
              <a:t>kan ge mycket hög affärsnytta.</a:t>
            </a:r>
          </a:p>
          <a:p>
            <a:r>
              <a:rPr lang="sv-SE" sz="2000" dirty="0" smtClean="0">
                <a:solidFill>
                  <a:schemeClr val="tx1"/>
                </a:solidFill>
              </a:rPr>
              <a:t>Ärenden, order, kundinfo, lagersaldo…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164288" y="3789040"/>
            <a:ext cx="1800200" cy="1008112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Ärendesystem, affärssystem etc</a:t>
            </a:r>
            <a:endParaRPr lang="sv-SE" dirty="0"/>
          </a:p>
        </p:txBody>
      </p:sp>
      <p:cxnSp>
        <p:nvCxnSpPr>
          <p:cNvPr id="15" name="Straight Arrow Connector 14"/>
          <p:cNvCxnSpPr>
            <a:stCxn id="5" idx="3"/>
            <a:endCxn id="9" idx="1"/>
          </p:cNvCxnSpPr>
          <p:nvPr/>
        </p:nvCxnSpPr>
        <p:spPr>
          <a:xfrm>
            <a:off x="1835696" y="2816932"/>
            <a:ext cx="5328592" cy="1476164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ular Callout 21"/>
          <p:cNvSpPr/>
          <p:nvPr/>
        </p:nvSpPr>
        <p:spPr>
          <a:xfrm>
            <a:off x="1763688" y="4653136"/>
            <a:ext cx="3456384" cy="2088232"/>
          </a:xfrm>
          <a:prstGeom prst="wedgeRoundRectCallout">
            <a:avLst>
              <a:gd name="adj1" fmla="val 76593"/>
              <a:gd name="adj2" fmla="val -46621"/>
              <a:gd name="adj3" fmla="val 1666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2000" b="1" dirty="0" smtClean="0">
                <a:solidFill>
                  <a:schemeClr val="tx1"/>
                </a:solidFill>
              </a:rPr>
              <a:t>Säkerhetsutmaningar</a:t>
            </a:r>
            <a:r>
              <a:rPr lang="sv-SE" sz="2000" dirty="0" smtClean="0">
                <a:solidFill>
                  <a:schemeClr val="tx1"/>
                </a:solidFill>
              </a:rPr>
              <a:t> vid dubbelriktad kommunikation till interna system. Ofta vill man gå via mellanserver i ”DMZ” vilket adderar komplexitet.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876256" y="3392996"/>
            <a:ext cx="12357" cy="1836204"/>
          </a:xfrm>
          <a:prstGeom prst="straightConnector1">
            <a:avLst/>
          </a:prstGeom>
          <a:ln w="1651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804248" y="3429000"/>
            <a:ext cx="864096" cy="0"/>
          </a:xfrm>
          <a:prstGeom prst="straightConnector1">
            <a:avLst/>
          </a:prstGeom>
          <a:ln w="1651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817896" y="5157192"/>
            <a:ext cx="864096" cy="0"/>
          </a:xfrm>
          <a:prstGeom prst="straightConnector1">
            <a:avLst/>
          </a:prstGeom>
          <a:ln w="1651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704944" y="5261138"/>
            <a:ext cx="12792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 smtClean="0"/>
              <a:t>Brandvägg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22" grpId="0" animBg="1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App  &lt;--&gt;  molntjänst &lt;--&gt; </a:t>
            </a:r>
            <a:br>
              <a:rPr lang="sv-SE" dirty="0" smtClean="0"/>
            </a:br>
            <a:r>
              <a:rPr lang="sv-SE" dirty="0" smtClean="0"/>
              <a:t>interna system</a:t>
            </a:r>
            <a:endParaRPr lang="sv-SE" dirty="0"/>
          </a:p>
        </p:txBody>
      </p:sp>
      <p:pic>
        <p:nvPicPr>
          <p:cNvPr id="3" name="Picture 2" descr="iPad homescreen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5953"/>
          <a:stretch/>
        </p:blipFill>
        <p:spPr bwMode="auto">
          <a:xfrm>
            <a:off x="755576" y="2132856"/>
            <a:ext cx="1571819" cy="201579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latshållare för innehåll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235" y="2299861"/>
            <a:ext cx="1296144" cy="1656184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043608" y="2492896"/>
            <a:ext cx="792088" cy="648072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App</a:t>
            </a:r>
            <a:endParaRPr lang="sv-SE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3491880" y="1052736"/>
            <a:ext cx="3960440" cy="1152128"/>
          </a:xfrm>
          <a:prstGeom prst="wedgeRoundRectCallout">
            <a:avLst>
              <a:gd name="adj1" fmla="val -23551"/>
              <a:gd name="adj2" fmla="val 98443"/>
              <a:gd name="adj3" fmla="val 1666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2000" dirty="0" smtClean="0">
                <a:solidFill>
                  <a:schemeClr val="tx1"/>
                </a:solidFill>
              </a:rPr>
              <a:t>Ibland är en </a:t>
            </a:r>
            <a:r>
              <a:rPr lang="sv-SE" sz="2000" b="1" dirty="0" smtClean="0">
                <a:solidFill>
                  <a:schemeClr val="tx1"/>
                </a:solidFill>
              </a:rPr>
              <a:t>kombination</a:t>
            </a:r>
            <a:r>
              <a:rPr lang="sv-SE" sz="2000" dirty="0" smtClean="0">
                <a:solidFill>
                  <a:schemeClr val="tx1"/>
                </a:solidFill>
              </a:rPr>
              <a:t> </a:t>
            </a:r>
            <a:br>
              <a:rPr lang="sv-SE" sz="2000" dirty="0" smtClean="0">
                <a:solidFill>
                  <a:schemeClr val="tx1"/>
                </a:solidFill>
              </a:rPr>
            </a:br>
            <a:r>
              <a:rPr lang="sv-SE" sz="2000" dirty="0" smtClean="0">
                <a:solidFill>
                  <a:schemeClr val="tx1"/>
                </a:solidFill>
              </a:rPr>
              <a:t>app – molntjänst – internt system lämplig. T ex Styrelsemöte.se  </a:t>
            </a:r>
            <a:r>
              <a:rPr lang="sv-SE" sz="2000" dirty="0" smtClean="0">
                <a:solidFill>
                  <a:schemeClr val="tx1"/>
                </a:solidFill>
                <a:sym typeface="Wingdings" pitchFamily="2" charset="2"/>
              </a:rPr>
              <a:t></a:t>
            </a:r>
            <a:endParaRPr lang="sv-SE" sz="2000" dirty="0" smtClean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164288" y="3789040"/>
            <a:ext cx="1800200" cy="1008112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Ärendesystem, affärssystem etc</a:t>
            </a:r>
            <a:endParaRPr lang="sv-SE" dirty="0"/>
          </a:p>
        </p:txBody>
      </p:sp>
      <p:sp>
        <p:nvSpPr>
          <p:cNvPr id="22" name="Rounded Rectangular Callout 21"/>
          <p:cNvSpPr/>
          <p:nvPr/>
        </p:nvSpPr>
        <p:spPr>
          <a:xfrm>
            <a:off x="2843808" y="5589240"/>
            <a:ext cx="3096344" cy="1080120"/>
          </a:xfrm>
          <a:prstGeom prst="wedgeRoundRectCallout">
            <a:avLst>
              <a:gd name="adj1" fmla="val 59229"/>
              <a:gd name="adj2" fmla="val -105223"/>
              <a:gd name="adj3" fmla="val 1666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2000" dirty="0" smtClean="0">
                <a:solidFill>
                  <a:schemeClr val="tx1"/>
                </a:solidFill>
              </a:rPr>
              <a:t>Om det passar, </a:t>
            </a:r>
            <a:r>
              <a:rPr lang="sv-SE" sz="2000" b="1" dirty="0" smtClean="0">
                <a:solidFill>
                  <a:schemeClr val="tx1"/>
                </a:solidFill>
              </a:rPr>
              <a:t>utåtriktad</a:t>
            </a:r>
            <a:r>
              <a:rPr lang="sv-SE" sz="2000" dirty="0" smtClean="0">
                <a:solidFill>
                  <a:schemeClr val="tx1"/>
                </a:solidFill>
              </a:rPr>
              <a:t> kommunikation är mycket säkrare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876256" y="3392996"/>
            <a:ext cx="12357" cy="1836204"/>
          </a:xfrm>
          <a:prstGeom prst="straightConnector1">
            <a:avLst/>
          </a:prstGeom>
          <a:ln w="1651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804248" y="3429000"/>
            <a:ext cx="864096" cy="0"/>
          </a:xfrm>
          <a:prstGeom prst="straightConnector1">
            <a:avLst/>
          </a:prstGeom>
          <a:ln w="1651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817896" y="5157192"/>
            <a:ext cx="864096" cy="0"/>
          </a:xfrm>
          <a:prstGeom prst="straightConnector1">
            <a:avLst/>
          </a:prstGeom>
          <a:ln w="1651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704944" y="5261138"/>
            <a:ext cx="12792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 smtClean="0"/>
              <a:t>Brandvägg</a:t>
            </a:r>
          </a:p>
        </p:txBody>
      </p:sp>
      <p:sp>
        <p:nvSpPr>
          <p:cNvPr id="18" name="Cloud"/>
          <p:cNvSpPr>
            <a:spLocks noChangeAspect="1" noEditPoints="1" noChangeArrowheads="1"/>
          </p:cNvSpPr>
          <p:nvPr/>
        </p:nvSpPr>
        <p:spPr bwMode="auto">
          <a:xfrm>
            <a:off x="3576245" y="3284984"/>
            <a:ext cx="2160240" cy="1584176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9" name="Rounded Rectangle 18"/>
          <p:cNvSpPr/>
          <p:nvPr/>
        </p:nvSpPr>
        <p:spPr>
          <a:xfrm>
            <a:off x="3864277" y="3645024"/>
            <a:ext cx="1584176" cy="72008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Molntjänst</a:t>
            </a:r>
            <a:endParaRPr lang="sv-SE" dirty="0"/>
          </a:p>
        </p:txBody>
      </p:sp>
      <p:cxnSp>
        <p:nvCxnSpPr>
          <p:cNvPr id="20" name="Straight Arrow Connector 19"/>
          <p:cNvCxnSpPr>
            <a:stCxn id="5" idx="3"/>
            <a:endCxn id="19" idx="1"/>
          </p:cNvCxnSpPr>
          <p:nvPr/>
        </p:nvCxnSpPr>
        <p:spPr>
          <a:xfrm>
            <a:off x="1835696" y="2816932"/>
            <a:ext cx="2028581" cy="1188132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9" idx="3"/>
            <a:endCxn id="9" idx="1"/>
          </p:cNvCxnSpPr>
          <p:nvPr/>
        </p:nvCxnSpPr>
        <p:spPr>
          <a:xfrm>
            <a:off x="5448453" y="4005064"/>
            <a:ext cx="1715835" cy="288032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2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”Offline mode”?</a:t>
            </a:r>
            <a:endParaRPr lang="sv-SE" dirty="0"/>
          </a:p>
        </p:txBody>
      </p:sp>
      <p:pic>
        <p:nvPicPr>
          <p:cNvPr id="3" name="Picture 2" descr="iPad homescreen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5953"/>
          <a:stretch/>
        </p:blipFill>
        <p:spPr bwMode="auto">
          <a:xfrm>
            <a:off x="755576" y="2132856"/>
            <a:ext cx="1571819" cy="201579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latshållare för innehåll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235" y="2299861"/>
            <a:ext cx="1296144" cy="1656184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043608" y="2492896"/>
            <a:ext cx="792088" cy="648072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App</a:t>
            </a:r>
            <a:endParaRPr lang="sv-SE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2627784" y="764704"/>
            <a:ext cx="6444208" cy="1728192"/>
          </a:xfrm>
          <a:prstGeom prst="wedgeRoundRectCallout">
            <a:avLst>
              <a:gd name="adj1" fmla="val -29081"/>
              <a:gd name="adj2" fmla="val 67609"/>
              <a:gd name="adj3" fmla="val 1666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2000" dirty="0" smtClean="0">
                <a:solidFill>
                  <a:schemeClr val="tx1"/>
                </a:solidFill>
              </a:rPr>
              <a:t>+ Ständigt online ger enkel app och färskt data!</a:t>
            </a:r>
          </a:p>
          <a:p>
            <a:r>
              <a:rPr lang="sv-SE" sz="2000" dirty="0" smtClean="0">
                <a:solidFill>
                  <a:schemeClr val="tx1"/>
                </a:solidFill>
              </a:rPr>
              <a:t>– MEN 3G-täckningen ÄR inte 100% (ibland flyger man,</a:t>
            </a:r>
            <a:br>
              <a:rPr lang="sv-SE" sz="2000" dirty="0" smtClean="0">
                <a:solidFill>
                  <a:schemeClr val="tx1"/>
                </a:solidFill>
              </a:rPr>
            </a:br>
            <a:r>
              <a:rPr lang="sv-SE" sz="2000" dirty="0" smtClean="0">
                <a:solidFill>
                  <a:schemeClr val="tx1"/>
                </a:solidFill>
              </a:rPr>
              <a:t>   åker i tunnlar, är i glesbygd, utlandet osv). Och 3G kostar.</a:t>
            </a:r>
          </a:p>
          <a:p>
            <a:r>
              <a:rPr lang="sv-SE" sz="2000" dirty="0" smtClean="0">
                <a:solidFill>
                  <a:schemeClr val="tx1"/>
                </a:solidFill>
              </a:rPr>
              <a:t>+ Offline mode ökar användarnyttan…</a:t>
            </a:r>
            <a:br>
              <a:rPr lang="sv-SE" sz="2000" dirty="0" smtClean="0">
                <a:solidFill>
                  <a:schemeClr val="tx1"/>
                </a:solidFill>
              </a:rPr>
            </a:br>
            <a:r>
              <a:rPr lang="sv-SE" sz="2000" dirty="0" smtClean="0">
                <a:solidFill>
                  <a:schemeClr val="tx1"/>
                </a:solidFill>
              </a:rPr>
              <a:t>– MEN ökar också komplexiteten avsevärt!</a:t>
            </a:r>
          </a:p>
        </p:txBody>
      </p:sp>
      <p:sp>
        <p:nvSpPr>
          <p:cNvPr id="22" name="Rounded Rectangular Callout 21"/>
          <p:cNvSpPr/>
          <p:nvPr/>
        </p:nvSpPr>
        <p:spPr>
          <a:xfrm>
            <a:off x="179512" y="4365104"/>
            <a:ext cx="2232248" cy="2088232"/>
          </a:xfrm>
          <a:prstGeom prst="wedgeRoundRectCallout">
            <a:avLst>
              <a:gd name="adj1" fmla="val -1541"/>
              <a:gd name="adj2" fmla="val -116453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2000" dirty="0" smtClean="0">
                <a:solidFill>
                  <a:schemeClr val="tx1"/>
                </a:solidFill>
              </a:rPr>
              <a:t>Offline</a:t>
            </a:r>
            <a:br>
              <a:rPr lang="sv-SE" sz="2000" dirty="0" smtClean="0">
                <a:solidFill>
                  <a:schemeClr val="tx1"/>
                </a:solidFill>
              </a:rPr>
            </a:br>
            <a:r>
              <a:rPr lang="sv-SE" sz="2000" dirty="0" smtClean="0">
                <a:solidFill>
                  <a:schemeClr val="tx1"/>
                </a:solidFill>
              </a:rPr>
              <a:t>mode</a:t>
            </a:r>
            <a:br>
              <a:rPr lang="sv-SE" sz="2000" dirty="0" smtClean="0">
                <a:solidFill>
                  <a:schemeClr val="tx1"/>
                </a:solidFill>
              </a:rPr>
            </a:br>
            <a:r>
              <a:rPr lang="sv-SE" sz="2000" dirty="0" smtClean="0">
                <a:solidFill>
                  <a:schemeClr val="tx1"/>
                </a:solidFill>
              </a:rPr>
              <a:t>kräver</a:t>
            </a:r>
            <a:br>
              <a:rPr lang="sv-SE" sz="2000" dirty="0" smtClean="0">
                <a:solidFill>
                  <a:schemeClr val="tx1"/>
                </a:solidFill>
              </a:rPr>
            </a:br>
            <a:r>
              <a:rPr lang="sv-SE" sz="2000" dirty="0" smtClean="0">
                <a:solidFill>
                  <a:schemeClr val="tx1"/>
                </a:solidFill>
              </a:rPr>
              <a:t>”databas ”</a:t>
            </a:r>
            <a:br>
              <a:rPr lang="sv-SE" sz="2000" dirty="0" smtClean="0">
                <a:solidFill>
                  <a:schemeClr val="tx1"/>
                </a:solidFill>
              </a:rPr>
            </a:br>
            <a:r>
              <a:rPr lang="sv-SE" sz="2000" dirty="0" smtClean="0">
                <a:solidFill>
                  <a:schemeClr val="tx1"/>
                </a:solidFill>
              </a:rPr>
              <a:t>i appen.</a:t>
            </a:r>
          </a:p>
          <a:p>
            <a:r>
              <a:rPr lang="sv-SE" sz="2000" dirty="0" smtClean="0">
                <a:solidFill>
                  <a:schemeClr val="tx1"/>
                </a:solidFill>
              </a:rPr>
              <a:t>Teknikval?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232429" y="2996952"/>
            <a:ext cx="2147883" cy="1368152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Annat system</a:t>
            </a:r>
            <a:endParaRPr lang="sv-SE" dirty="0"/>
          </a:p>
        </p:txBody>
      </p:sp>
      <p:cxnSp>
        <p:nvCxnSpPr>
          <p:cNvPr id="20" name="Straight Arrow Connector 19"/>
          <p:cNvCxnSpPr>
            <a:stCxn id="5" idx="3"/>
            <a:endCxn id="19" idx="1"/>
          </p:cNvCxnSpPr>
          <p:nvPr/>
        </p:nvCxnSpPr>
        <p:spPr>
          <a:xfrm>
            <a:off x="1835696" y="2816932"/>
            <a:ext cx="3396733" cy="864096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1331640" y="5013176"/>
            <a:ext cx="1008112" cy="288032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Oval 26"/>
          <p:cNvSpPr/>
          <p:nvPr/>
        </p:nvSpPr>
        <p:spPr>
          <a:xfrm>
            <a:off x="1331640" y="4797152"/>
            <a:ext cx="1008112" cy="288032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8" name="Straight Connector 27"/>
          <p:cNvCxnSpPr>
            <a:stCxn id="27" idx="2"/>
            <a:endCxn id="26" idx="2"/>
          </p:cNvCxnSpPr>
          <p:nvPr/>
        </p:nvCxnSpPr>
        <p:spPr>
          <a:xfrm rot="10800000" flipV="1">
            <a:off x="1331640" y="4941168"/>
            <a:ext cx="0" cy="21602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27" idx="6"/>
            <a:endCxn id="26" idx="6"/>
          </p:cNvCxnSpPr>
          <p:nvPr/>
        </p:nvCxnSpPr>
        <p:spPr>
          <a:xfrm>
            <a:off x="2339752" y="4941168"/>
            <a:ext cx="0" cy="21602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ular Callout 29"/>
          <p:cNvSpPr/>
          <p:nvPr/>
        </p:nvSpPr>
        <p:spPr>
          <a:xfrm>
            <a:off x="3563888" y="5013176"/>
            <a:ext cx="5184576" cy="1772816"/>
          </a:xfrm>
          <a:prstGeom prst="wedgeRoundRectCallout">
            <a:avLst>
              <a:gd name="adj1" fmla="val -36159"/>
              <a:gd name="adj2" fmla="val -110282"/>
              <a:gd name="adj3" fmla="val 1666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2000" b="1" dirty="0" smtClean="0">
                <a:solidFill>
                  <a:schemeClr val="tx1"/>
                </a:solidFill>
              </a:rPr>
              <a:t>Synkning</a:t>
            </a:r>
            <a:r>
              <a:rPr lang="sv-SE" sz="2000" dirty="0" smtClean="0">
                <a:solidFill>
                  <a:schemeClr val="tx1"/>
                </a:solidFill>
              </a:rPr>
              <a:t> krävs före/efter offline.</a:t>
            </a:r>
          </a:p>
          <a:p>
            <a:r>
              <a:rPr lang="sv-SE" sz="2000" dirty="0" smtClean="0">
                <a:solidFill>
                  <a:schemeClr val="tx1"/>
                </a:solidFill>
              </a:rPr>
              <a:t>Synkprotokoll ganska komplexa och har ibland varit buggiga. Egenutveckla vs köpa?</a:t>
            </a:r>
          </a:p>
          <a:p>
            <a:r>
              <a:rPr lang="sv-SE" sz="2000" dirty="0" smtClean="0">
                <a:solidFill>
                  <a:schemeClr val="tx1"/>
                </a:solidFill>
              </a:rPr>
              <a:t>I enkla fall synkas hela filer, i andra fall enstaka dataposter.</a:t>
            </a:r>
          </a:p>
        </p:txBody>
      </p:sp>
      <p:sp>
        <p:nvSpPr>
          <p:cNvPr id="32" name="Line 7"/>
          <p:cNvSpPr>
            <a:spLocks noChangeShapeType="1"/>
          </p:cNvSpPr>
          <p:nvPr/>
        </p:nvSpPr>
        <p:spPr bwMode="auto">
          <a:xfrm rot="19020000" flipH="1" flipV="1">
            <a:off x="2908792" y="3053567"/>
            <a:ext cx="666517" cy="30785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3" name="Line 10"/>
          <p:cNvSpPr>
            <a:spLocks noChangeShapeType="1"/>
          </p:cNvSpPr>
          <p:nvPr/>
        </p:nvSpPr>
        <p:spPr bwMode="auto">
          <a:xfrm rot="19020000" flipH="1" flipV="1">
            <a:off x="2845688" y="3322152"/>
            <a:ext cx="744478" cy="5027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4" name="Line 11"/>
          <p:cNvSpPr>
            <a:spLocks noChangeShapeType="1"/>
          </p:cNvSpPr>
          <p:nvPr/>
        </p:nvSpPr>
        <p:spPr bwMode="auto">
          <a:xfrm rot="19020000" flipH="1" flipV="1">
            <a:off x="2981865" y="3084082"/>
            <a:ext cx="515971" cy="185778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2" grpId="0" animBg="1"/>
      <p:bldP spid="26" grpId="0" animBg="1"/>
      <p:bldP spid="27" grpId="0" animBg="1"/>
      <p:bldP spid="30" grpId="0" animBg="1"/>
      <p:bldP spid="32" grpId="0" animBg="1"/>
      <p:bldP spid="33" grpId="0" animBg="1"/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Borttappat data</a:t>
            </a:r>
            <a:br>
              <a:rPr lang="sv-SE" dirty="0" smtClean="0"/>
            </a:br>
            <a:endParaRPr lang="sv-SE" dirty="0"/>
          </a:p>
        </p:txBody>
      </p:sp>
      <p:pic>
        <p:nvPicPr>
          <p:cNvPr id="3" name="Picture 2" descr="iPad homescreen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5953"/>
          <a:stretch/>
        </p:blipFill>
        <p:spPr bwMode="auto">
          <a:xfrm>
            <a:off x="755576" y="2132856"/>
            <a:ext cx="1571819" cy="201579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latshållare för innehåll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235" y="2299861"/>
            <a:ext cx="1296144" cy="1656184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043608" y="2492896"/>
            <a:ext cx="792088" cy="648072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App</a:t>
            </a:r>
            <a:endParaRPr lang="sv-SE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2627784" y="1196752"/>
            <a:ext cx="3240360" cy="504056"/>
          </a:xfrm>
          <a:prstGeom prst="wedgeRoundRectCallout">
            <a:avLst>
              <a:gd name="adj1" fmla="val -42990"/>
              <a:gd name="adj2" fmla="val 282863"/>
              <a:gd name="adj3" fmla="val 1666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2000" dirty="0" smtClean="0">
                <a:solidFill>
                  <a:schemeClr val="tx1"/>
                </a:solidFill>
              </a:rPr>
              <a:t>Skrivning 1, orderhuvud t ex</a:t>
            </a:r>
          </a:p>
        </p:txBody>
      </p:sp>
      <p:sp>
        <p:nvSpPr>
          <p:cNvPr id="22" name="Rounded Rectangular Callout 21"/>
          <p:cNvSpPr/>
          <p:nvPr/>
        </p:nvSpPr>
        <p:spPr>
          <a:xfrm>
            <a:off x="323528" y="4769768"/>
            <a:ext cx="2160240" cy="1755576"/>
          </a:xfrm>
          <a:prstGeom prst="wedgeRoundRectCallout">
            <a:avLst>
              <a:gd name="adj1" fmla="val 79780"/>
              <a:gd name="adj2" fmla="val -93130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2000" dirty="0" smtClean="0">
                <a:solidFill>
                  <a:schemeClr val="tx1"/>
                </a:solidFill>
              </a:rPr>
              <a:t>Ett avbrott kan leda till bort-tappat data. Datainkonsistens ofta jättefarligt.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232429" y="2996952"/>
            <a:ext cx="2147883" cy="1368152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Annat system</a:t>
            </a:r>
            <a:endParaRPr lang="sv-SE" dirty="0"/>
          </a:p>
        </p:txBody>
      </p:sp>
      <p:cxnSp>
        <p:nvCxnSpPr>
          <p:cNvPr id="20" name="Straight Arrow Connector 19"/>
          <p:cNvCxnSpPr>
            <a:stCxn id="5" idx="3"/>
          </p:cNvCxnSpPr>
          <p:nvPr/>
        </p:nvCxnSpPr>
        <p:spPr>
          <a:xfrm>
            <a:off x="1835696" y="2816932"/>
            <a:ext cx="3384376" cy="468052"/>
          </a:xfrm>
          <a:prstGeom prst="straightConnector1">
            <a:avLst/>
          </a:prstGeom>
          <a:ln w="317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ular Callout 29"/>
          <p:cNvSpPr/>
          <p:nvPr/>
        </p:nvSpPr>
        <p:spPr>
          <a:xfrm>
            <a:off x="3851920" y="5112568"/>
            <a:ext cx="4608512" cy="1412776"/>
          </a:xfrm>
          <a:prstGeom prst="wedgeRoundRectCallout">
            <a:avLst>
              <a:gd name="adj1" fmla="val -34153"/>
              <a:gd name="adj2" fmla="val -81270"/>
              <a:gd name="adj3" fmla="val 1666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2000" dirty="0" smtClean="0">
                <a:solidFill>
                  <a:schemeClr val="tx1"/>
                </a:solidFill>
              </a:rPr>
              <a:t>Måste ha en </a:t>
            </a:r>
            <a:r>
              <a:rPr lang="sv-SE" sz="2000" b="1" dirty="0" smtClean="0">
                <a:solidFill>
                  <a:schemeClr val="tx1"/>
                </a:solidFill>
              </a:rPr>
              <a:t>mycket tydlig strategi </a:t>
            </a:r>
            <a:r>
              <a:rPr lang="sv-SE" sz="2000" dirty="0" smtClean="0">
                <a:solidFill>
                  <a:schemeClr val="tx1"/>
                </a:solidFill>
              </a:rPr>
              <a:t>för att hantera borttappat data!</a:t>
            </a:r>
          </a:p>
          <a:p>
            <a:r>
              <a:rPr lang="sv-SE" sz="2000" dirty="0" smtClean="0">
                <a:solidFill>
                  <a:schemeClr val="tx1"/>
                </a:solidFill>
              </a:rPr>
              <a:t>Lösningsmönstren kan heta BASE, långa verksamhetstransaktioner, ACID etc.</a:t>
            </a:r>
          </a:p>
        </p:txBody>
      </p:sp>
      <p:sp>
        <p:nvSpPr>
          <p:cNvPr id="32" name="Line 7"/>
          <p:cNvSpPr>
            <a:spLocks noChangeShapeType="1"/>
          </p:cNvSpPr>
          <p:nvPr/>
        </p:nvSpPr>
        <p:spPr bwMode="auto">
          <a:xfrm rot="19020000" flipH="1" flipV="1">
            <a:off x="3336442" y="3478260"/>
            <a:ext cx="666517" cy="30785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3" name="Line 10"/>
          <p:cNvSpPr>
            <a:spLocks noChangeShapeType="1"/>
          </p:cNvSpPr>
          <p:nvPr/>
        </p:nvSpPr>
        <p:spPr bwMode="auto">
          <a:xfrm rot="19020000" flipH="1" flipV="1">
            <a:off x="3273338" y="3746845"/>
            <a:ext cx="744478" cy="5027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4" name="Line 11"/>
          <p:cNvSpPr>
            <a:spLocks noChangeShapeType="1"/>
          </p:cNvSpPr>
          <p:nvPr/>
        </p:nvSpPr>
        <p:spPr bwMode="auto">
          <a:xfrm rot="19020000" flipH="1" flipV="1">
            <a:off x="3409515" y="3508775"/>
            <a:ext cx="515971" cy="185778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cxnSp>
        <p:nvCxnSpPr>
          <p:cNvPr id="21" name="Straight Arrow Connector 20"/>
          <p:cNvCxnSpPr>
            <a:stCxn id="5" idx="3"/>
          </p:cNvCxnSpPr>
          <p:nvPr/>
        </p:nvCxnSpPr>
        <p:spPr>
          <a:xfrm>
            <a:off x="1835696" y="2816932"/>
            <a:ext cx="3384376" cy="1332148"/>
          </a:xfrm>
          <a:prstGeom prst="straightConnector1">
            <a:avLst/>
          </a:prstGeom>
          <a:ln w="317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ular Callout 30"/>
          <p:cNvSpPr/>
          <p:nvPr/>
        </p:nvSpPr>
        <p:spPr>
          <a:xfrm>
            <a:off x="4067944" y="1916832"/>
            <a:ext cx="3168352" cy="504056"/>
          </a:xfrm>
          <a:prstGeom prst="wedgeRoundRectCallout">
            <a:avLst>
              <a:gd name="adj1" fmla="val -45780"/>
              <a:gd name="adj2" fmla="val 295385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2000" dirty="0" smtClean="0">
                <a:solidFill>
                  <a:schemeClr val="tx1"/>
                </a:solidFill>
              </a:rPr>
              <a:t>Skrivning 2, orderrader t ex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88024" y="321297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 smtClean="0"/>
              <a:t>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788024" y="364502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 smtClean="0"/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2" grpId="0" animBg="1"/>
      <p:bldP spid="30" grpId="0" animBg="1"/>
      <p:bldP spid="32" grpId="0" animBg="1"/>
      <p:bldP spid="33" grpId="0" animBg="1"/>
      <p:bldP spid="34" grpId="0" animBg="1"/>
      <p:bldP spid="31" grpId="0" animBg="1"/>
      <p:bldP spid="37" grpId="0"/>
      <p:bldP spid="3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15672</TotalTime>
  <Words>548</Words>
  <Application>Microsoft Office PowerPoint</Application>
  <PresentationFormat>On-screen Show (4:3)</PresentationFormat>
  <Paragraphs>94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Integration med appar  Sven-Håkan Olsson  Styrelsemöte.se   /   Definitivus </vt:lpstr>
      <vt:lpstr>Slide 2</vt:lpstr>
      <vt:lpstr>Vad har vi appar till?</vt:lpstr>
      <vt:lpstr>Utmaningen - varför är det  så svårt? Ett axplock: </vt:lpstr>
      <vt:lpstr>App  &lt;--&gt;  app</vt:lpstr>
      <vt:lpstr>App  &lt;--&gt;  interna system</vt:lpstr>
      <vt:lpstr>App  &lt;--&gt;  molntjänst &lt;--&gt;  interna system</vt:lpstr>
      <vt:lpstr>”Offline mode”?</vt:lpstr>
      <vt:lpstr>Borttappat data </vt:lpstr>
      <vt:lpstr>Andra kvalitetsfrågor</vt:lpstr>
      <vt:lpstr>Integrationskunskap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SHOlsson</dc:creator>
  <cp:lastModifiedBy>SHOlsson</cp:lastModifiedBy>
  <cp:revision>660</cp:revision>
  <dcterms:created xsi:type="dcterms:W3CDTF">2011-08-19T14:54:49Z</dcterms:created>
  <dcterms:modified xsi:type="dcterms:W3CDTF">2011-10-26T13:56:58Z</dcterms:modified>
</cp:coreProperties>
</file>